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80" r:id="rId6"/>
    <p:sldMasterId id="2147483692" r:id="rId7"/>
  </p:sldMasterIdLst>
  <p:notesMasterIdLst>
    <p:notesMasterId r:id="rId30"/>
  </p:notesMasterIdLst>
  <p:sldIdLst>
    <p:sldId id="257" r:id="rId8"/>
    <p:sldId id="355" r:id="rId9"/>
    <p:sldId id="362" r:id="rId10"/>
    <p:sldId id="359" r:id="rId11"/>
    <p:sldId id="342" r:id="rId12"/>
    <p:sldId id="343" r:id="rId13"/>
    <p:sldId id="358" r:id="rId14"/>
    <p:sldId id="357" r:id="rId15"/>
    <p:sldId id="338" r:id="rId16"/>
    <p:sldId id="345" r:id="rId17"/>
    <p:sldId id="346" r:id="rId18"/>
    <p:sldId id="347" r:id="rId19"/>
    <p:sldId id="303" r:id="rId20"/>
    <p:sldId id="335" r:id="rId21"/>
    <p:sldId id="360" r:id="rId22"/>
    <p:sldId id="363" r:id="rId23"/>
    <p:sldId id="305" r:id="rId24"/>
    <p:sldId id="361" r:id="rId25"/>
    <p:sldId id="348" r:id="rId26"/>
    <p:sldId id="349" r:id="rId27"/>
    <p:sldId id="356" r:id="rId28"/>
    <p:sldId id="341"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FFFF00"/>
    <a:srgbClr val="DCE6F2"/>
    <a:srgbClr val="385D8A"/>
    <a:srgbClr val="F8F8F8"/>
    <a:srgbClr val="262626"/>
    <a:srgbClr val="D9D9D9"/>
    <a:srgbClr val="432003"/>
    <a:srgbClr val="4C67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85949" autoAdjust="0"/>
  </p:normalViewPr>
  <p:slideViewPr>
    <p:cSldViewPr>
      <p:cViewPr varScale="1">
        <p:scale>
          <a:sx n="55" d="100"/>
          <a:sy n="55" d="100"/>
        </p:scale>
        <p:origin x="998" y="48"/>
      </p:cViewPr>
      <p:guideLst>
        <p:guide orient="horz" pos="2160"/>
        <p:guide pos="2880"/>
      </p:guideLst>
    </p:cSldViewPr>
  </p:slideViewPr>
  <p:notesTextViewPr>
    <p:cViewPr>
      <p:scale>
        <a:sx n="1" d="1"/>
        <a:sy n="1" d="1"/>
      </p:scale>
      <p:origin x="0" y="0"/>
    </p:cViewPr>
  </p:notesTextViewPr>
  <p:sorterViewPr>
    <p:cViewPr>
      <p:scale>
        <a:sx n="78" d="100"/>
        <a:sy n="7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60"/>
          </a:xfrm>
          <a:prstGeom prst="rect">
            <a:avLst/>
          </a:prstGeom>
        </p:spPr>
        <p:txBody>
          <a:bodyPr vert="horz" lIns="96659" tIns="48330" rIns="96659" bIns="48330"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9" tIns="48330" rIns="96659" bIns="48330" rtlCol="0"/>
          <a:lstStyle>
            <a:lvl1pPr algn="r">
              <a:defRPr sz="1200"/>
            </a:lvl1pPr>
          </a:lstStyle>
          <a:p>
            <a:fld id="{3856B7BA-9E20-4B76-967B-5D63ED67CC82}" type="datetimeFigureOut">
              <a:rPr lang="en-US" smtClean="0"/>
              <a:pPr/>
              <a:t>8/1/2019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9" tIns="48330" rIns="96659" bIns="48330"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9" tIns="48330" rIns="96659" bIns="483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20" cy="480060"/>
          </a:xfrm>
          <a:prstGeom prst="rect">
            <a:avLst/>
          </a:prstGeom>
        </p:spPr>
        <p:txBody>
          <a:bodyPr vert="horz" lIns="96659" tIns="48330" rIns="96659" bIns="48330"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9" tIns="48330" rIns="96659" bIns="48330" rtlCol="0" anchor="b"/>
          <a:lstStyle>
            <a:lvl1pPr algn="r">
              <a:defRPr sz="1200"/>
            </a:lvl1pPr>
          </a:lstStyle>
          <a:p>
            <a:fld id="{74AC2F7B-8BFC-4989-A95D-EAAFA9D659EC}" type="slidenum">
              <a:rPr lang="en-US" smtClean="0"/>
              <a:pPr/>
              <a:t>‹#›</a:t>
            </a:fld>
            <a:endParaRPr lang="en-US"/>
          </a:p>
        </p:txBody>
      </p:sp>
    </p:spTree>
    <p:extLst>
      <p:ext uri="{BB962C8B-B14F-4D97-AF65-F5344CB8AC3E}">
        <p14:creationId xmlns:p14="http://schemas.microsoft.com/office/powerpoint/2010/main" val="275326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 Target="../slides/slide13.xml"/><Relationship Id="rId7" Type="http://schemas.openxmlformats.org/officeDocument/2006/relationships/image" Target="../media/image74.emf"/><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73.emf"/><Relationship Id="rId4" Type="http://schemas.openxmlformats.org/officeDocument/2006/relationships/oleObject" Target="../embeddings/oleObject4.bin"/><Relationship Id="rId9" Type="http://schemas.openxmlformats.org/officeDocument/2006/relationships/image" Target="../media/image75.emf"/></Relationships>
</file>

<file path=ppt/notesSlides/_rels/notesSlide1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slide" Target="../slides/slide14.xml"/><Relationship Id="rId7" Type="http://schemas.openxmlformats.org/officeDocument/2006/relationships/image" Target="../media/image74.emf"/><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73.emf"/><Relationship Id="rId4" Type="http://schemas.openxmlformats.org/officeDocument/2006/relationships/oleObject" Target="../embeddings/oleObject7.bin"/><Relationship Id="rId9" Type="http://schemas.openxmlformats.org/officeDocument/2006/relationships/image" Target="../media/image75.emf"/></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 Target="../slides/slide9.xml"/><Relationship Id="rId7" Type="http://schemas.openxmlformats.org/officeDocument/2006/relationships/image" Target="../media/image74.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3.emf"/><Relationship Id="rId4" Type="http://schemas.openxmlformats.org/officeDocument/2006/relationships/oleObject" Target="../embeddings/oleObject1.bin"/><Relationship Id="rId9" Type="http://schemas.openxmlformats.org/officeDocument/2006/relationships/image" Target="../media/image75.emf"/></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a:defRPr/>
            </a:pPr>
            <a:endParaRPr lang="en-US" dirty="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5096B9-0D79-4C9A-8042-A46350A926EE}" type="slidenum">
              <a:rPr lang="en-US">
                <a:solidFill>
                  <a:prstClr val="black"/>
                </a:solidFill>
              </a:rPr>
              <a:pPr fontAlgn="base">
                <a:spcBef>
                  <a:spcPct val="0"/>
                </a:spcBef>
                <a:spcAft>
                  <a:spcPct val="0"/>
                </a:spcAft>
              </a:pPr>
              <a:t>1</a:t>
            </a:fld>
            <a:endParaRPr lang="en-US">
              <a:solidFill>
                <a:prstClr val="black"/>
              </a:solidFill>
            </a:endParaRPr>
          </a:p>
        </p:txBody>
      </p:sp>
    </p:spTree>
    <p:extLst>
      <p:ext uri="{BB962C8B-B14F-4D97-AF65-F5344CB8AC3E}">
        <p14:creationId xmlns:p14="http://schemas.microsoft.com/office/powerpoint/2010/main" val="2623051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10</a:t>
            </a:fld>
            <a:endParaRPr lang="en-US">
              <a:solidFill>
                <a:prstClr val="black"/>
              </a:solidFill>
            </a:endParaRPr>
          </a:p>
        </p:txBody>
      </p:sp>
    </p:spTree>
    <p:extLst>
      <p:ext uri="{BB962C8B-B14F-4D97-AF65-F5344CB8AC3E}">
        <p14:creationId xmlns:p14="http://schemas.microsoft.com/office/powerpoint/2010/main" val="81645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11</a:t>
            </a:fld>
            <a:endParaRPr lang="en-US">
              <a:solidFill>
                <a:prstClr val="black"/>
              </a:solidFill>
            </a:endParaRPr>
          </a:p>
        </p:txBody>
      </p:sp>
    </p:spTree>
    <p:extLst>
      <p:ext uri="{BB962C8B-B14F-4D97-AF65-F5344CB8AC3E}">
        <p14:creationId xmlns:p14="http://schemas.microsoft.com/office/powerpoint/2010/main" val="4214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12</a:t>
            </a:fld>
            <a:endParaRPr lang="en-US">
              <a:solidFill>
                <a:prstClr val="black"/>
              </a:solidFill>
            </a:endParaRPr>
          </a:p>
        </p:txBody>
      </p:sp>
    </p:spTree>
    <p:extLst>
      <p:ext uri="{BB962C8B-B14F-4D97-AF65-F5344CB8AC3E}">
        <p14:creationId xmlns:p14="http://schemas.microsoft.com/office/powerpoint/2010/main" val="287988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D685C6-A7A9-44A4-9437-F354124541F3}" type="slidenum">
              <a:rPr lang="en-US" smtClean="0">
                <a:solidFill>
                  <a:srgbClr val="000000"/>
                </a:solidFill>
              </a:rPr>
              <a:pPr fontAlgn="base">
                <a:spcBef>
                  <a:spcPct val="0"/>
                </a:spcBef>
                <a:spcAft>
                  <a:spcPct val="0"/>
                </a:spcAft>
                <a:defRPr/>
              </a:pPr>
              <a:t>13</a:t>
            </a:fld>
            <a:endParaRPr lang="en-US">
              <a:solidFill>
                <a:srgbClr val="000000"/>
              </a:solidFill>
            </a:endParaRPr>
          </a:p>
        </p:txBody>
      </p:sp>
      <p:sp>
        <p:nvSpPr>
          <p:cNvPr id="1030" name="Rectangle 2"/>
          <p:cNvSpPr>
            <a:spLocks noGrp="1" noRot="1" noChangeAspect="1" noChangeArrowheads="1" noTextEdit="1"/>
          </p:cNvSpPr>
          <p:nvPr>
            <p:ph type="sldImg"/>
          </p:nvPr>
        </p:nvSpPr>
        <p:spPr bwMode="auto">
          <a:xfrm>
            <a:off x="1293813" y="701675"/>
            <a:ext cx="4800600" cy="3600450"/>
          </a:xfrm>
          <a:noFill/>
          <a:ln>
            <a:solidFill>
              <a:srgbClr val="000000"/>
            </a:solidFill>
            <a:miter lim="800000"/>
            <a:headEnd/>
            <a:tailEnd/>
          </a:ln>
        </p:spPr>
      </p:sp>
      <p:sp>
        <p:nvSpPr>
          <p:cNvPr id="1031" name="Rectangle 17"/>
          <p:cNvSpPr>
            <a:spLocks noGrp="1" noChangeArrowheads="1"/>
          </p:cNvSpPr>
          <p:nvPr>
            <p:ph type="body" idx="1"/>
          </p:nvPr>
        </p:nvSpPr>
        <p:spPr bwMode="auto">
          <a:xfrm>
            <a:off x="550334" y="8031004"/>
            <a:ext cx="5852160" cy="4320540"/>
          </a:xfrm>
          <a:noFill/>
        </p:spPr>
        <p:txBody>
          <a:bodyPr wrap="square" numCol="1" anchor="t" anchorCtr="0" compatLnSpc="1">
            <a:prstTxWarp prst="textNoShape">
              <a:avLst/>
            </a:prstTxWarp>
          </a:bodyPr>
          <a:lstStyle/>
          <a:p>
            <a:pPr eaLnBrk="1" hangingPunct="1">
              <a:spcBef>
                <a:spcPct val="0"/>
              </a:spcBef>
            </a:pPr>
            <a:endParaRPr lang="en-US" i="1" dirty="0">
              <a:latin typeface="Times New Roman" pitchFamily="18" charset="0"/>
            </a:endParaRPr>
          </a:p>
        </p:txBody>
      </p:sp>
      <p:graphicFrame>
        <p:nvGraphicFramePr>
          <p:cNvPr id="1026" name="Object 989"/>
          <p:cNvGraphicFramePr>
            <a:graphicFrameLocks noChangeAspect="1"/>
          </p:cNvGraphicFramePr>
          <p:nvPr/>
        </p:nvGraphicFramePr>
        <p:xfrm>
          <a:off x="550335" y="4958954"/>
          <a:ext cx="6109546" cy="938450"/>
        </p:xfrm>
        <a:graphic>
          <a:graphicData uri="http://schemas.openxmlformats.org/presentationml/2006/ole">
            <mc:AlternateContent xmlns:mc="http://schemas.openxmlformats.org/markup-compatibility/2006">
              <mc:Choice xmlns:v="urn:schemas-microsoft-com:vml" Requires="v">
                <p:oleObj spid="_x0000_s91321" name="Worksheet" r:id="rId4" imgW="3247949" imgH="504749" progId="Excel.Sheet.8">
                  <p:embed/>
                </p:oleObj>
              </mc:Choice>
              <mc:Fallback>
                <p:oleObj name="Worksheet" r:id="rId4" imgW="3247949" imgH="504749" progId="Excel.Sheet.8">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35" y="4958954"/>
                        <a:ext cx="6109546" cy="9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990"/>
          <p:cNvGraphicFramePr>
            <a:graphicFrameLocks noChangeAspect="1"/>
          </p:cNvGraphicFramePr>
          <p:nvPr/>
        </p:nvGraphicFramePr>
        <p:xfrm>
          <a:off x="789094" y="6140768"/>
          <a:ext cx="5398346" cy="671751"/>
        </p:xfrm>
        <a:graphic>
          <a:graphicData uri="http://schemas.openxmlformats.org/presentationml/2006/ole">
            <mc:AlternateContent xmlns:mc="http://schemas.openxmlformats.org/markup-compatibility/2006">
              <mc:Choice xmlns:v="urn:schemas-microsoft-com:vml" Requires="v">
                <p:oleObj spid="_x0000_s91322" name="Worksheet" r:id="rId6" imgW="3962400" imgH="514231" progId="Excel.Sheet.8">
                  <p:embed/>
                </p:oleObj>
              </mc:Choice>
              <mc:Fallback>
                <p:oleObj name="Worksheet" r:id="rId6" imgW="3962400" imgH="514231" progId="Excel.Sheet.8">
                  <p:embed/>
                  <p:pic>
                    <p:nvPicPr>
                      <p:cNvPr id="0" name="Picture 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094" y="6140768"/>
                        <a:ext cx="5398346" cy="671751"/>
                      </a:xfrm>
                      <a:prstGeom prst="rect">
                        <a:avLst/>
                      </a:prstGeom>
                      <a:solidFill>
                        <a:schemeClr val="bg2"/>
                      </a:solidFill>
                    </p:spPr>
                  </p:pic>
                </p:oleObj>
              </mc:Fallback>
            </mc:AlternateContent>
          </a:graphicData>
        </a:graphic>
      </p:graphicFrame>
      <p:graphicFrame>
        <p:nvGraphicFramePr>
          <p:cNvPr id="1028" name="Object 78307"/>
          <p:cNvGraphicFramePr>
            <a:graphicFrameLocks noChangeAspect="1"/>
          </p:cNvGraphicFramePr>
          <p:nvPr/>
        </p:nvGraphicFramePr>
        <p:xfrm>
          <a:off x="2941321" y="6927534"/>
          <a:ext cx="1334346" cy="1035129"/>
        </p:xfrm>
        <a:graphic>
          <a:graphicData uri="http://schemas.openxmlformats.org/presentationml/2006/ole">
            <mc:AlternateContent xmlns:mc="http://schemas.openxmlformats.org/markup-compatibility/2006">
              <mc:Choice xmlns:v="urn:schemas-microsoft-com:vml" Requires="v">
                <p:oleObj spid="_x0000_s91323" name="Worksheet" r:id="rId8" imgW="1276350" imgH="1000125" progId="Excel.Sheet.8">
                  <p:embed/>
                </p:oleObj>
              </mc:Choice>
              <mc:Fallback>
                <p:oleObj name="Worksheet" r:id="rId8" imgW="1276350" imgH="1000125" progId="Excel.Sheet.8">
                  <p:embed/>
                  <p:pic>
                    <p:nvPicPr>
                      <p:cNvPr id="0" name="Picture 7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1321" y="6927534"/>
                        <a:ext cx="1334346" cy="10351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81622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D685C6-A7A9-44A4-9437-F354124541F3}" type="slidenum">
              <a:rPr lang="en-US" smtClean="0">
                <a:solidFill>
                  <a:srgbClr val="000000"/>
                </a:solidFill>
              </a:rPr>
              <a:pPr fontAlgn="base">
                <a:spcBef>
                  <a:spcPct val="0"/>
                </a:spcBef>
                <a:spcAft>
                  <a:spcPct val="0"/>
                </a:spcAft>
                <a:defRPr/>
              </a:pPr>
              <a:t>14</a:t>
            </a:fld>
            <a:endParaRPr lang="en-US">
              <a:solidFill>
                <a:srgbClr val="000000"/>
              </a:solidFill>
            </a:endParaRPr>
          </a:p>
        </p:txBody>
      </p:sp>
      <p:sp>
        <p:nvSpPr>
          <p:cNvPr id="1030" name="Rectangle 2"/>
          <p:cNvSpPr>
            <a:spLocks noGrp="1" noRot="1" noChangeAspect="1" noChangeArrowheads="1" noTextEdit="1"/>
          </p:cNvSpPr>
          <p:nvPr>
            <p:ph type="sldImg"/>
          </p:nvPr>
        </p:nvSpPr>
        <p:spPr bwMode="auto">
          <a:xfrm>
            <a:off x="1293813" y="701675"/>
            <a:ext cx="4800600" cy="3600450"/>
          </a:xfrm>
          <a:noFill/>
          <a:ln>
            <a:solidFill>
              <a:srgbClr val="000000"/>
            </a:solidFill>
            <a:miter lim="800000"/>
            <a:headEnd/>
            <a:tailEnd/>
          </a:ln>
        </p:spPr>
      </p:sp>
      <p:sp>
        <p:nvSpPr>
          <p:cNvPr id="1031" name="Rectangle 17"/>
          <p:cNvSpPr>
            <a:spLocks noGrp="1" noChangeArrowheads="1"/>
          </p:cNvSpPr>
          <p:nvPr>
            <p:ph type="body" idx="1"/>
          </p:nvPr>
        </p:nvSpPr>
        <p:spPr bwMode="auto">
          <a:xfrm>
            <a:off x="550334" y="8031004"/>
            <a:ext cx="5852160" cy="4320540"/>
          </a:xfrm>
          <a:noFill/>
        </p:spPr>
        <p:txBody>
          <a:bodyPr wrap="square" numCol="1" anchor="t" anchorCtr="0" compatLnSpc="1">
            <a:prstTxWarp prst="textNoShape">
              <a:avLst/>
            </a:prstTxWarp>
          </a:bodyPr>
          <a:lstStyle/>
          <a:p>
            <a:pPr eaLnBrk="1" hangingPunct="1">
              <a:spcBef>
                <a:spcPct val="0"/>
              </a:spcBef>
            </a:pPr>
            <a:endParaRPr lang="en-US" dirty="0"/>
          </a:p>
        </p:txBody>
      </p:sp>
      <p:graphicFrame>
        <p:nvGraphicFramePr>
          <p:cNvPr id="1026" name="Object 989"/>
          <p:cNvGraphicFramePr>
            <a:graphicFrameLocks noChangeAspect="1"/>
          </p:cNvGraphicFramePr>
          <p:nvPr/>
        </p:nvGraphicFramePr>
        <p:xfrm>
          <a:off x="550335" y="4958954"/>
          <a:ext cx="6109546" cy="938450"/>
        </p:xfrm>
        <a:graphic>
          <a:graphicData uri="http://schemas.openxmlformats.org/presentationml/2006/ole">
            <mc:AlternateContent xmlns:mc="http://schemas.openxmlformats.org/markup-compatibility/2006">
              <mc:Choice xmlns:v="urn:schemas-microsoft-com:vml" Requires="v">
                <p:oleObj spid="_x0000_s92192" name="Worksheet" r:id="rId4" imgW="3247949" imgH="504749" progId="Excel.Sheet.8">
                  <p:embed/>
                </p:oleObj>
              </mc:Choice>
              <mc:Fallback>
                <p:oleObj name="Worksheet" r:id="rId4" imgW="3247949" imgH="50474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35" y="4958954"/>
                        <a:ext cx="6109546" cy="9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990"/>
          <p:cNvGraphicFramePr>
            <a:graphicFrameLocks noChangeAspect="1"/>
          </p:cNvGraphicFramePr>
          <p:nvPr/>
        </p:nvGraphicFramePr>
        <p:xfrm>
          <a:off x="789094" y="6140768"/>
          <a:ext cx="5398346" cy="671751"/>
        </p:xfrm>
        <a:graphic>
          <a:graphicData uri="http://schemas.openxmlformats.org/presentationml/2006/ole">
            <mc:AlternateContent xmlns:mc="http://schemas.openxmlformats.org/markup-compatibility/2006">
              <mc:Choice xmlns:v="urn:schemas-microsoft-com:vml" Requires="v">
                <p:oleObj spid="_x0000_s92193" name="Worksheet" r:id="rId6" imgW="3962400" imgH="514231" progId="Excel.Sheet.8">
                  <p:embed/>
                </p:oleObj>
              </mc:Choice>
              <mc:Fallback>
                <p:oleObj name="Worksheet" r:id="rId6" imgW="3962400" imgH="514231"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094" y="6140768"/>
                        <a:ext cx="5398346" cy="671751"/>
                      </a:xfrm>
                      <a:prstGeom prst="rect">
                        <a:avLst/>
                      </a:prstGeom>
                      <a:solidFill>
                        <a:schemeClr val="bg2"/>
                      </a:solidFill>
                    </p:spPr>
                  </p:pic>
                </p:oleObj>
              </mc:Fallback>
            </mc:AlternateContent>
          </a:graphicData>
        </a:graphic>
      </p:graphicFrame>
      <p:graphicFrame>
        <p:nvGraphicFramePr>
          <p:cNvPr id="1028" name="Object 78307"/>
          <p:cNvGraphicFramePr>
            <a:graphicFrameLocks noChangeAspect="1"/>
          </p:cNvGraphicFramePr>
          <p:nvPr/>
        </p:nvGraphicFramePr>
        <p:xfrm>
          <a:off x="2941321" y="6927534"/>
          <a:ext cx="1334346" cy="1035129"/>
        </p:xfrm>
        <a:graphic>
          <a:graphicData uri="http://schemas.openxmlformats.org/presentationml/2006/ole">
            <mc:AlternateContent xmlns:mc="http://schemas.openxmlformats.org/markup-compatibility/2006">
              <mc:Choice xmlns:v="urn:schemas-microsoft-com:vml" Requires="v">
                <p:oleObj spid="_x0000_s92194" name="Worksheet" r:id="rId8" imgW="1276350" imgH="1000125" progId="Excel.Sheet.8">
                  <p:embed/>
                </p:oleObj>
              </mc:Choice>
              <mc:Fallback>
                <p:oleObj name="Worksheet" r:id="rId8" imgW="1276350" imgH="1000125"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1321" y="6927534"/>
                        <a:ext cx="1334346" cy="10351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11280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15</a:t>
            </a:fld>
            <a:endParaRPr lang="en-US">
              <a:solidFill>
                <a:prstClr val="black"/>
              </a:solidFill>
            </a:endParaRPr>
          </a:p>
        </p:txBody>
      </p:sp>
    </p:spTree>
    <p:extLst>
      <p:ext uri="{BB962C8B-B14F-4D97-AF65-F5344CB8AC3E}">
        <p14:creationId xmlns:p14="http://schemas.microsoft.com/office/powerpoint/2010/main" val="417658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C2F7B-8BFC-4989-A95D-EAAFA9D659EC}" type="slidenum">
              <a:rPr lang="en-US" smtClean="0"/>
              <a:pPr/>
              <a:t>16</a:t>
            </a:fld>
            <a:endParaRPr lang="en-US"/>
          </a:p>
        </p:txBody>
      </p:sp>
    </p:spTree>
    <p:extLst>
      <p:ext uri="{BB962C8B-B14F-4D97-AF65-F5344CB8AC3E}">
        <p14:creationId xmlns:p14="http://schemas.microsoft.com/office/powerpoint/2010/main" val="2288448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marL="187949" indent="-234936">
              <a:lnSpc>
                <a:spcPct val="70000"/>
              </a:lnSpc>
              <a:spcBef>
                <a:spcPts val="410"/>
              </a:spcBef>
            </a:pPr>
            <a:r>
              <a:rPr lang="en-US" sz="1100" i="1" dirty="0">
                <a:latin typeface="Times New Roman" pitchFamily="18" charset="0"/>
              </a:rPr>
              <a:t> </a:t>
            </a:r>
            <a:endParaRPr lang="en-US" sz="1100" b="1" dirty="0">
              <a:latin typeface="Times New Roman" pitchFamily="18"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3490F-657D-41E2-9A43-F2744B6660F6}" type="slidenum">
              <a:rPr lang="en-US" smtClean="0">
                <a:solidFill>
                  <a:prstClr val="black"/>
                </a:solidFill>
              </a:rPr>
              <a:pPr fontAlgn="base">
                <a:spcBef>
                  <a:spcPct val="0"/>
                </a:spcBef>
                <a:spcAft>
                  <a:spcPct val="0"/>
                </a:spcAft>
                <a:defRPr/>
              </a:pPr>
              <a:t>17</a:t>
            </a:fld>
            <a:endParaRPr lang="en-US">
              <a:solidFill>
                <a:prstClr val="black"/>
              </a:solidFill>
            </a:endParaRPr>
          </a:p>
        </p:txBody>
      </p:sp>
    </p:spTree>
    <p:extLst>
      <p:ext uri="{BB962C8B-B14F-4D97-AF65-F5344CB8AC3E}">
        <p14:creationId xmlns:p14="http://schemas.microsoft.com/office/powerpoint/2010/main" val="199569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700"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71AEBA-1AF0-4F4E-ACA7-2CAECEE178B3}" type="slidenum">
              <a:rPr lang="en-US" smtClean="0">
                <a:solidFill>
                  <a:prstClr val="black"/>
                </a:solidFill>
              </a:rPr>
              <a:pPr fontAlgn="base">
                <a:spcBef>
                  <a:spcPct val="0"/>
                </a:spcBef>
                <a:spcAft>
                  <a:spcPct val="0"/>
                </a:spcAft>
                <a:defRPr/>
              </a:pPr>
              <a:t>21</a:t>
            </a:fld>
            <a:endParaRPr lang="en-US">
              <a:solidFill>
                <a:prstClr val="black"/>
              </a:solidFill>
            </a:endParaRPr>
          </a:p>
        </p:txBody>
      </p:sp>
    </p:spTree>
    <p:extLst>
      <p:ext uri="{BB962C8B-B14F-4D97-AF65-F5344CB8AC3E}">
        <p14:creationId xmlns:p14="http://schemas.microsoft.com/office/powerpoint/2010/main" val="56262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marL="187949" indent="-234936">
              <a:lnSpc>
                <a:spcPct val="70000"/>
              </a:lnSpc>
              <a:spcBef>
                <a:spcPts val="410"/>
              </a:spcBef>
              <a:buFontTx/>
              <a:buChar char="-"/>
            </a:pPr>
            <a:endParaRPr lang="en-US" sz="1100" b="1" dirty="0">
              <a:latin typeface="Times New Roman" pitchFamily="18"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3490F-657D-41E2-9A43-F2744B6660F6}" type="slidenum">
              <a:rPr lang="en-US" smtClean="0">
                <a:solidFill>
                  <a:prstClr val="black"/>
                </a:solidFill>
              </a:rPr>
              <a:pPr fontAlgn="base">
                <a:spcBef>
                  <a:spcPct val="0"/>
                </a:spcBef>
                <a:spcAft>
                  <a:spcPct val="0"/>
                </a:spcAft>
                <a:defRPr/>
              </a:pPr>
              <a:t>22</a:t>
            </a:fld>
            <a:endParaRPr lang="en-US">
              <a:solidFill>
                <a:prstClr val="black"/>
              </a:solidFill>
            </a:endParaRPr>
          </a:p>
        </p:txBody>
      </p:sp>
    </p:spTree>
    <p:extLst>
      <p:ext uri="{BB962C8B-B14F-4D97-AF65-F5344CB8AC3E}">
        <p14:creationId xmlns:p14="http://schemas.microsoft.com/office/powerpoint/2010/main" val="301214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2</a:t>
            </a:fld>
            <a:endParaRPr lang="en-US">
              <a:solidFill>
                <a:prstClr val="black"/>
              </a:solidFill>
            </a:endParaRPr>
          </a:p>
        </p:txBody>
      </p:sp>
    </p:spTree>
    <p:extLst>
      <p:ext uri="{BB962C8B-B14F-4D97-AF65-F5344CB8AC3E}">
        <p14:creationId xmlns:p14="http://schemas.microsoft.com/office/powerpoint/2010/main" val="196299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3</a:t>
            </a:fld>
            <a:endParaRPr lang="en-US">
              <a:solidFill>
                <a:prstClr val="black"/>
              </a:solidFill>
            </a:endParaRPr>
          </a:p>
        </p:txBody>
      </p:sp>
    </p:spTree>
    <p:extLst>
      <p:ext uri="{BB962C8B-B14F-4D97-AF65-F5344CB8AC3E}">
        <p14:creationId xmlns:p14="http://schemas.microsoft.com/office/powerpoint/2010/main" val="96431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4</a:t>
            </a:fld>
            <a:endParaRPr lang="en-US">
              <a:solidFill>
                <a:prstClr val="black"/>
              </a:solidFill>
            </a:endParaRPr>
          </a:p>
        </p:txBody>
      </p:sp>
    </p:spTree>
    <p:extLst>
      <p:ext uri="{BB962C8B-B14F-4D97-AF65-F5344CB8AC3E}">
        <p14:creationId xmlns:p14="http://schemas.microsoft.com/office/powerpoint/2010/main" val="129748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a:p>
            <a:pPr eaLnBrk="1" hangingPunct="1">
              <a:spcBef>
                <a:spcPct val="0"/>
              </a:spcBef>
            </a:pP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B41E79-7804-4310-98DC-ADD3506B2BA5}" type="slidenum">
              <a:rPr lang="en-US" smtClean="0">
                <a:solidFill>
                  <a:prstClr val="black"/>
                </a:solidFill>
              </a:rPr>
              <a:pPr fontAlgn="base">
                <a:spcBef>
                  <a:spcPct val="0"/>
                </a:spcBef>
                <a:spcAft>
                  <a:spcPct val="0"/>
                </a:spcAft>
                <a:defRPr/>
              </a:pPr>
              <a:t>5</a:t>
            </a:fld>
            <a:endParaRPr lang="en-US">
              <a:solidFill>
                <a:prstClr val="black"/>
              </a:solidFill>
            </a:endParaRPr>
          </a:p>
        </p:txBody>
      </p:sp>
    </p:spTree>
    <p:extLst>
      <p:ext uri="{BB962C8B-B14F-4D97-AF65-F5344CB8AC3E}">
        <p14:creationId xmlns:p14="http://schemas.microsoft.com/office/powerpoint/2010/main" val="86707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7CCB09-E349-4AF2-AE20-83544E5E3A0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751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marL="229902" indent="-229902">
              <a:lnSpc>
                <a:spcPct val="80000"/>
              </a:lnSpc>
              <a:spcBef>
                <a:spcPct val="0"/>
              </a:spcBef>
            </a:pPr>
            <a:endParaRPr lang="en-US" sz="1000"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9777E2-0AAC-4A41-8003-DF68A26E2A06}" type="slidenum">
              <a:rPr lang="en-US" smtClean="0">
                <a:solidFill>
                  <a:prstClr val="black"/>
                </a:solidFill>
              </a:rPr>
              <a:pPr fontAlgn="base">
                <a:spcBef>
                  <a:spcPct val="0"/>
                </a:spcBef>
                <a:spcAft>
                  <a:spcPct val="0"/>
                </a:spcAft>
                <a:defRPr/>
              </a:pPr>
              <a:t>7</a:t>
            </a:fld>
            <a:endParaRPr lang="en-US">
              <a:solidFill>
                <a:prstClr val="black"/>
              </a:solidFill>
            </a:endParaRPr>
          </a:p>
        </p:txBody>
      </p:sp>
    </p:spTree>
    <p:extLst>
      <p:ext uri="{BB962C8B-B14F-4D97-AF65-F5344CB8AC3E}">
        <p14:creationId xmlns:p14="http://schemas.microsoft.com/office/powerpoint/2010/main" val="83596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BD389F-6EBB-468B-9130-1BA4DD678891}" type="slidenum">
              <a:rPr lang="en-US">
                <a:solidFill>
                  <a:srgbClr val="000000"/>
                </a:solidFill>
              </a:rPr>
              <a:pPr fontAlgn="base">
                <a:spcBef>
                  <a:spcPct val="0"/>
                </a:spcBef>
                <a:spcAft>
                  <a:spcPct val="0"/>
                </a:spcAft>
              </a:pPr>
              <a:t>8</a:t>
            </a:fld>
            <a:endParaRPr lang="en-US">
              <a:solidFill>
                <a:srgbClr val="000000"/>
              </a:solidFill>
            </a:endParaRPr>
          </a:p>
        </p:txBody>
      </p:sp>
    </p:spTree>
    <p:extLst>
      <p:ext uri="{BB962C8B-B14F-4D97-AF65-F5344CB8AC3E}">
        <p14:creationId xmlns:p14="http://schemas.microsoft.com/office/powerpoint/2010/main" val="192149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D685C6-A7A9-44A4-9437-F354124541F3}" type="slidenum">
              <a:rPr lang="en-US" smtClean="0">
                <a:solidFill>
                  <a:srgbClr val="000000"/>
                </a:solidFill>
              </a:rPr>
              <a:pPr fontAlgn="base">
                <a:spcBef>
                  <a:spcPct val="0"/>
                </a:spcBef>
                <a:spcAft>
                  <a:spcPct val="0"/>
                </a:spcAft>
                <a:defRPr/>
              </a:pPr>
              <a:t>9</a:t>
            </a:fld>
            <a:endParaRPr lang="en-US">
              <a:solidFill>
                <a:srgbClr val="000000"/>
              </a:solidFill>
            </a:endParaRPr>
          </a:p>
        </p:txBody>
      </p:sp>
      <p:sp>
        <p:nvSpPr>
          <p:cNvPr id="1030" name="Rectangle 2"/>
          <p:cNvSpPr>
            <a:spLocks noGrp="1" noRot="1" noChangeAspect="1" noChangeArrowheads="1" noTextEdit="1"/>
          </p:cNvSpPr>
          <p:nvPr>
            <p:ph type="sldImg"/>
          </p:nvPr>
        </p:nvSpPr>
        <p:spPr bwMode="auto">
          <a:xfrm>
            <a:off x="1293813" y="701675"/>
            <a:ext cx="4800600" cy="3600450"/>
          </a:xfrm>
          <a:noFill/>
          <a:ln>
            <a:solidFill>
              <a:srgbClr val="000000"/>
            </a:solidFill>
            <a:miter lim="800000"/>
            <a:headEnd/>
            <a:tailEnd/>
          </a:ln>
        </p:spPr>
      </p:sp>
      <p:sp>
        <p:nvSpPr>
          <p:cNvPr id="1031" name="Rectangle 17"/>
          <p:cNvSpPr>
            <a:spLocks noGrp="1" noChangeArrowheads="1"/>
          </p:cNvSpPr>
          <p:nvPr>
            <p:ph type="body" idx="1"/>
          </p:nvPr>
        </p:nvSpPr>
        <p:spPr bwMode="auto">
          <a:xfrm>
            <a:off x="550334" y="8031004"/>
            <a:ext cx="5852160" cy="4320540"/>
          </a:xfrm>
          <a:noFill/>
        </p:spPr>
        <p:txBody>
          <a:bodyPr wrap="square" numCol="1" anchor="t" anchorCtr="0" compatLnSpc="1">
            <a:prstTxWarp prst="textNoShape">
              <a:avLst/>
            </a:prstTxWarp>
          </a:bodyPr>
          <a:lstStyle/>
          <a:p>
            <a:pPr eaLnBrk="1" hangingPunct="1">
              <a:spcBef>
                <a:spcPct val="0"/>
              </a:spcBef>
            </a:pPr>
            <a:endParaRPr lang="en-US" dirty="0"/>
          </a:p>
        </p:txBody>
      </p:sp>
      <p:graphicFrame>
        <p:nvGraphicFramePr>
          <p:cNvPr id="1026" name="Object 989"/>
          <p:cNvGraphicFramePr>
            <a:graphicFrameLocks noChangeAspect="1"/>
          </p:cNvGraphicFramePr>
          <p:nvPr/>
        </p:nvGraphicFramePr>
        <p:xfrm>
          <a:off x="550335" y="4958954"/>
          <a:ext cx="6109546" cy="938450"/>
        </p:xfrm>
        <a:graphic>
          <a:graphicData uri="http://schemas.openxmlformats.org/presentationml/2006/ole">
            <mc:AlternateContent xmlns:mc="http://schemas.openxmlformats.org/markup-compatibility/2006">
              <mc:Choice xmlns:v="urn:schemas-microsoft-com:vml" Requires="v">
                <p:oleObj spid="_x0000_s94240" name="Worksheet" r:id="rId4" imgW="3247949" imgH="504749" progId="Excel.Sheet.8">
                  <p:embed/>
                </p:oleObj>
              </mc:Choice>
              <mc:Fallback>
                <p:oleObj name="Worksheet" r:id="rId4" imgW="3247949" imgH="50474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35" y="4958954"/>
                        <a:ext cx="6109546" cy="9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990"/>
          <p:cNvGraphicFramePr>
            <a:graphicFrameLocks noChangeAspect="1"/>
          </p:cNvGraphicFramePr>
          <p:nvPr/>
        </p:nvGraphicFramePr>
        <p:xfrm>
          <a:off x="789094" y="6140768"/>
          <a:ext cx="5398346" cy="671751"/>
        </p:xfrm>
        <a:graphic>
          <a:graphicData uri="http://schemas.openxmlformats.org/presentationml/2006/ole">
            <mc:AlternateContent xmlns:mc="http://schemas.openxmlformats.org/markup-compatibility/2006">
              <mc:Choice xmlns:v="urn:schemas-microsoft-com:vml" Requires="v">
                <p:oleObj spid="_x0000_s94241" name="Worksheet" r:id="rId6" imgW="3962400" imgH="514231" progId="Excel.Sheet.8">
                  <p:embed/>
                </p:oleObj>
              </mc:Choice>
              <mc:Fallback>
                <p:oleObj name="Worksheet" r:id="rId6" imgW="3962400" imgH="514231"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094" y="6140768"/>
                        <a:ext cx="5398346" cy="671751"/>
                      </a:xfrm>
                      <a:prstGeom prst="rect">
                        <a:avLst/>
                      </a:prstGeom>
                      <a:solidFill>
                        <a:schemeClr val="bg2"/>
                      </a:solidFill>
                    </p:spPr>
                  </p:pic>
                </p:oleObj>
              </mc:Fallback>
            </mc:AlternateContent>
          </a:graphicData>
        </a:graphic>
      </p:graphicFrame>
      <p:graphicFrame>
        <p:nvGraphicFramePr>
          <p:cNvPr id="1028" name="Object 78307"/>
          <p:cNvGraphicFramePr>
            <a:graphicFrameLocks noChangeAspect="1"/>
          </p:cNvGraphicFramePr>
          <p:nvPr/>
        </p:nvGraphicFramePr>
        <p:xfrm>
          <a:off x="2941321" y="6927534"/>
          <a:ext cx="1334346" cy="1035129"/>
        </p:xfrm>
        <a:graphic>
          <a:graphicData uri="http://schemas.openxmlformats.org/presentationml/2006/ole">
            <mc:AlternateContent xmlns:mc="http://schemas.openxmlformats.org/markup-compatibility/2006">
              <mc:Choice xmlns:v="urn:schemas-microsoft-com:vml" Requires="v">
                <p:oleObj spid="_x0000_s94242" name="Worksheet" r:id="rId8" imgW="1276350" imgH="1000125" progId="Excel.Sheet.8">
                  <p:embed/>
                </p:oleObj>
              </mc:Choice>
              <mc:Fallback>
                <p:oleObj name="Worksheet" r:id="rId8" imgW="1276350" imgH="1000125"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1321" y="6927534"/>
                        <a:ext cx="1334346" cy="10351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052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1C7268-6515-4FEA-ADC5-0B52F449FF2E}"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103495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1C7268-6515-4FEA-ADC5-0B52F449FF2E}"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82143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1C7268-6515-4FEA-ADC5-0B52F449FF2E}"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514004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36DD7B-ECA9-46AA-8A55-9D579C18039C}" type="datetimeFigureOut">
              <a:rPr lang="en-US">
                <a:solidFill>
                  <a:prstClr val="black">
                    <a:tint val="75000"/>
                  </a:prstClr>
                </a:solidFill>
              </a:rPr>
              <a:pPr>
                <a:defRPr/>
              </a:pPr>
              <a:t>8/1/2019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C1DBF7-93D4-4F9D-9E63-8FD4B920664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450F800A-D21D-4C31-959D-0F8F9A1FC54D}" type="datetimeFigureOut">
              <a:rPr lang="en-US">
                <a:solidFill>
                  <a:prstClr val="black">
                    <a:tint val="75000"/>
                  </a:prstClr>
                </a:solidFill>
              </a:rPr>
              <a:pPr>
                <a:defRPr/>
              </a:pPr>
              <a:t>8/1/2019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FFDDB8-E08B-4A60-9A56-5C24C87DE27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508AFB-2798-4363-81E1-48BD6EE5444A}" type="datetimeFigureOut">
              <a:rPr lang="en-US">
                <a:solidFill>
                  <a:prstClr val="black">
                    <a:tint val="75000"/>
                  </a:prstClr>
                </a:solidFill>
              </a:rPr>
              <a:pPr>
                <a:defRPr/>
              </a:pPr>
              <a:t>8/1/2019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1F3A84D-758C-4574-BBA6-CCA30D69860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5DC1291-11C4-4E15-BF3E-48FCA9E19562}"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11AC1E-E03B-44E6-B367-289F431AA9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6945830"/>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0F56E7-2A13-4EFC-B75C-F33B9C23FCCC}"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E14B4B-C08D-4245-BBCE-F499556F9A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6372319"/>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373B137-E108-4F05-B00E-237914BC0057}"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870AA9-6B3A-4A84-B773-0B617A595D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4576198"/>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D0998AE-6123-4283-ABC4-33E6EB2E11EC}" type="datetimeFigureOut">
              <a:rPr lang="en-US">
                <a:solidFill>
                  <a:prstClr val="black">
                    <a:tint val="75000"/>
                  </a:prstClr>
                </a:solidFill>
              </a:rPr>
              <a:pPr>
                <a:defRPr/>
              </a:pPr>
              <a:t>8/1/2019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3E53AF-E5C9-40A7-9460-4DA6405FD8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6854222"/>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8C2F379-7868-48C4-8EBE-BEC951360439}" type="datetimeFigureOut">
              <a:rPr lang="en-US">
                <a:solidFill>
                  <a:prstClr val="black">
                    <a:tint val="75000"/>
                  </a:prstClr>
                </a:solidFill>
              </a:rPr>
              <a:pPr>
                <a:defRPr/>
              </a:pPr>
              <a:t>8/1/2019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68FEFEC-0D02-482B-BAEA-E66A3B0A75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520874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1C7268-6515-4FEA-ADC5-0B52F449FF2E}"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979077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5545168-633A-4C32-9B0B-F850197B7AF2}" type="datetimeFigureOut">
              <a:rPr lang="en-US">
                <a:solidFill>
                  <a:prstClr val="black">
                    <a:tint val="75000"/>
                  </a:prstClr>
                </a:solidFill>
              </a:rPr>
              <a:pPr>
                <a:defRPr/>
              </a:pPr>
              <a:t>8/1/2019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004BB6D-EBFA-4460-A5FC-0C187FC14D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0378962"/>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5F246A-2C53-4924-9687-97477A9CE40D}" type="datetimeFigureOut">
              <a:rPr lang="en-US">
                <a:solidFill>
                  <a:prstClr val="black">
                    <a:tint val="75000"/>
                  </a:prstClr>
                </a:solidFill>
              </a:rPr>
              <a:pPr>
                <a:defRPr/>
              </a:pPr>
              <a:t>8/1/2019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CC5387-CCDC-4CE3-9F44-E35C042474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298993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BC4DDE7-92DF-4632-A0E4-E60600E58F1D}" type="datetimeFigureOut">
              <a:rPr lang="en-US">
                <a:solidFill>
                  <a:prstClr val="black">
                    <a:tint val="75000"/>
                  </a:prstClr>
                </a:solidFill>
              </a:rPr>
              <a:pPr>
                <a:defRPr/>
              </a:pPr>
              <a:t>8/1/2019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00591C-16A4-427E-A07A-314A0FE185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7023943"/>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CE2CBC-01E4-42A5-832A-862465A35E48}" type="datetimeFigureOut">
              <a:rPr lang="en-US">
                <a:solidFill>
                  <a:prstClr val="black">
                    <a:tint val="75000"/>
                  </a:prstClr>
                </a:solidFill>
              </a:rPr>
              <a:pPr>
                <a:defRPr/>
              </a:pPr>
              <a:t>8/1/2019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B5DAFE-9016-4D0D-8166-5E5319201B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2144916"/>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99E4BE-D9C5-4C8E-A1A9-80DE09ED54FA}"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FFF715-025D-45C9-B2F1-8031C367D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0115845"/>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A63130-2528-45A5-9B3F-3A28DF754C72}"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AA381E-3D72-48A9-B2BB-7686146C9B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0005623"/>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508AFB-2798-4363-81E1-48BD6EE5444A}" type="datetimeFigureOut">
              <a:rPr lang="en-US">
                <a:solidFill>
                  <a:prstClr val="black">
                    <a:tint val="75000"/>
                  </a:prstClr>
                </a:solidFill>
              </a:rPr>
              <a:pPr>
                <a:defRPr/>
              </a:pPr>
              <a:t>8/1/2019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1F3A84D-758C-4574-BBA6-CCA30D6986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2586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8D08BD0F-DAD6-4616-93FE-387FA49D7B14}" type="datetimeFigureOut">
              <a:rPr lang="en-US">
                <a:solidFill>
                  <a:prstClr val="black">
                    <a:tint val="75000"/>
                  </a:prstClr>
                </a:solidFill>
              </a:rPr>
              <a:pPr>
                <a:defRPr/>
              </a:pPr>
              <a:t>8/1/2019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21BA2C-2167-4FB0-8B46-2CE75DDD65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696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1C7268-6515-4FEA-ADC5-0B52F449FF2E}"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378180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1C7268-6515-4FEA-ADC5-0B52F449FF2E}" type="datetimeFigureOut">
              <a:rPr lang="en-US" smtClean="0"/>
              <a:pPr/>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37148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1C7268-6515-4FEA-ADC5-0B52F449FF2E}" type="datetimeFigureOut">
              <a:rPr lang="en-US" smtClean="0"/>
              <a:pPr/>
              <a:t>8/1/2019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81483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1C7268-6515-4FEA-ADC5-0B52F449FF2E}" type="datetimeFigureOut">
              <a:rPr lang="en-US" smtClean="0"/>
              <a:pPr/>
              <a:t>8/1/2019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66607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C7268-6515-4FEA-ADC5-0B52F449FF2E}" type="datetimeFigureOut">
              <a:rPr lang="en-US" smtClean="0"/>
              <a:pPr/>
              <a:t>8/1/2019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72133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1C7268-6515-4FEA-ADC5-0B52F449FF2E}" type="datetimeFigureOut">
              <a:rPr lang="en-US" smtClean="0"/>
              <a:pPr/>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357508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1C7268-6515-4FEA-ADC5-0B52F449FF2E}" type="datetimeFigureOut">
              <a:rPr lang="en-US" smtClean="0"/>
              <a:pPr/>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6257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C7268-6515-4FEA-ADC5-0B52F449FF2E}" type="datetimeFigureOut">
              <a:rPr lang="en-US" smtClean="0"/>
              <a:pPr/>
              <a:t>8/1/2019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4B5BA-7E22-44BE-9106-ADC672509385}" type="slidenum">
              <a:rPr lang="en-US" smtClean="0"/>
              <a:pPr/>
              <a:t>‹#›</a:t>
            </a:fld>
            <a:endParaRPr lang="en-US"/>
          </a:p>
        </p:txBody>
      </p:sp>
    </p:spTree>
    <p:extLst>
      <p:ext uri="{BB962C8B-B14F-4D97-AF65-F5344CB8AC3E}">
        <p14:creationId xmlns:p14="http://schemas.microsoft.com/office/powerpoint/2010/main" val="45756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0C4CBC4-F1C0-4ABC-BD65-3BB8266B57B9}"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2FB5BA38-3997-4FCB-9F4D-67A3F027A5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680047"/>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7"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8B20CBF-68C9-4176-BC36-D3D28263FC77}"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50108FB-6D44-4545-98B1-52A895B65C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0299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C18A0D3-EAB7-43B1-83A4-D2F12FB4A542}" type="datetimeFigureOut">
              <a:rPr lang="en-US">
                <a:solidFill>
                  <a:prstClr val="black">
                    <a:tint val="75000"/>
                  </a:prstClr>
                </a:solidFill>
              </a:rPr>
              <a:pPr>
                <a:defRPr/>
              </a:pPr>
              <a:t>8/1/2019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B3905D0-E047-467D-820D-E0FA098FEA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451968"/>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64.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13.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14.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3.png"/><Relationship Id="rId9" Type="http://schemas.openxmlformats.org/officeDocument/2006/relationships/image" Target="../media/image81.png"/><Relationship Id="rId1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4.png"/><Relationship Id="rId7" Type="http://schemas.openxmlformats.org/officeDocument/2006/relationships/image" Target="../media/image94.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14.png"/><Relationship Id="rId10" Type="http://schemas.openxmlformats.org/officeDocument/2006/relationships/image" Target="../media/image97.jpeg"/><Relationship Id="rId4" Type="http://schemas.openxmlformats.org/officeDocument/2006/relationships/image" Target="../media/image3.png"/><Relationship Id="rId9" Type="http://schemas.openxmlformats.org/officeDocument/2006/relationships/image" Target="../media/image96.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0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3.png"/><Relationship Id="rId7"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11.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307y2pILjAhUimeAKHd2UCGsQjRx6BAgBEAU&amp;url=https://en.wikipedia.org/wiki/Seal_of_the_President_of_the_United_States&amp;psig=AOvVaw3ecIp7d3lcXyqogaH7Pwa9&amp;ust=1561471402426842" TargetMode="External"/><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3.png"/><Relationship Id="rId21" Type="http://schemas.openxmlformats.org/officeDocument/2006/relationships/image" Target="../media/image14.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jpeg"/><Relationship Id="rId3" Type="http://schemas.openxmlformats.org/officeDocument/2006/relationships/image" Target="../media/image3.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jpeg"/><Relationship Id="rId2" Type="http://schemas.openxmlformats.org/officeDocument/2006/relationships/notesSlide" Target="../notesSlides/notesSlide7.xm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notesSlide" Target="../notesSlides/notesSlide8.xml"/><Relationship Id="rId7" Type="http://schemas.openxmlformats.org/officeDocument/2006/relationships/image" Target="../media/image57.png"/><Relationship Id="rId12"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3.pn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4.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14.png"/><Relationship Id="rId10" Type="http://schemas.openxmlformats.org/officeDocument/2006/relationships/image" Target="../media/image69.jpeg"/><Relationship Id="rId4" Type="http://schemas.openxmlformats.org/officeDocument/2006/relationships/image" Target="../media/image3.png"/><Relationship Id="rId9"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NNER File.png"/>
          <p:cNvPicPr>
            <a:picLocks noChangeAspect="1"/>
          </p:cNvPicPr>
          <p:nvPr/>
        </p:nvPicPr>
        <p:blipFill>
          <a:blip r:embed="rId3" cstate="print"/>
          <a:stretch>
            <a:fillRect/>
          </a:stretch>
        </p:blipFill>
        <p:spPr>
          <a:xfrm>
            <a:off x="7362" y="3910249"/>
            <a:ext cx="9144000" cy="3023953"/>
          </a:xfrm>
          <a:prstGeom prst="rect">
            <a:avLst/>
          </a:prstGeom>
        </p:spPr>
      </p:pic>
      <p:pic>
        <p:nvPicPr>
          <p:cNvPr id="3" name="Picture 2" descr="bkg flag.png"/>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1" y="0"/>
            <a:ext cx="5903312" cy="7620000"/>
          </a:xfrm>
          <a:prstGeom prst="rect">
            <a:avLst/>
          </a:prstGeom>
          <a:effectLst>
            <a:outerShdw blurRad="50800" dist="50800" dir="5400000" algn="ctr" rotWithShape="0">
              <a:srgbClr val="000000">
                <a:alpha val="19000"/>
              </a:srgbClr>
            </a:outerShdw>
          </a:effectLst>
        </p:spPr>
      </p:pic>
      <p:pic>
        <p:nvPicPr>
          <p:cNvPr id="8" name="Picture 7" descr="osama-bin-laden-compound.jpg"/>
          <p:cNvPicPr>
            <a:picLocks noChangeAspect="1"/>
          </p:cNvPicPr>
          <p:nvPr/>
        </p:nvPicPr>
        <p:blipFill>
          <a:blip r:embed="rId5" cstate="print">
            <a:duotone>
              <a:prstClr val="black"/>
              <a:srgbClr val="D9C3A5">
                <a:tint val="50000"/>
                <a:satMod val="180000"/>
              </a:srgbClr>
            </a:duotone>
            <a:lum bright="10000"/>
          </a:blip>
          <a:stretch>
            <a:fillRect/>
          </a:stretch>
        </p:blipFill>
        <p:spPr>
          <a:xfrm>
            <a:off x="4311163" y="316972"/>
            <a:ext cx="3184296" cy="2241230"/>
          </a:xfrm>
          <a:prstGeom prst="rect">
            <a:avLst/>
          </a:prstGeom>
          <a:ln>
            <a:noFill/>
          </a:ln>
          <a:effectLst>
            <a:softEdge rad="112500"/>
          </a:effectLst>
        </p:spPr>
      </p:pic>
      <p:pic>
        <p:nvPicPr>
          <p:cNvPr id="288769" name="Picture 1"/>
          <p:cNvPicPr>
            <a:picLocks noChangeAspect="1" noChangeArrowheads="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0601" y="4563345"/>
            <a:ext cx="3144953" cy="2021695"/>
          </a:xfrm>
          <a:prstGeom prst="rect">
            <a:avLst/>
          </a:prstGeom>
          <a:ln>
            <a:noFill/>
          </a:ln>
          <a:effectLst>
            <a:softEdge rad="112500"/>
          </a:effectLst>
        </p:spPr>
      </p:pic>
      <p:pic>
        <p:nvPicPr>
          <p:cNvPr id="290818" name="Picture 2" descr="Y:\graphics\WORKING FOLDER FOR ALL\TIM\Desert One.jpg"/>
          <p:cNvPicPr>
            <a:picLocks noChangeAspect="1" noChangeArrowheads="1"/>
          </p:cNvPicPr>
          <p:nvPr/>
        </p:nvPicPr>
        <p:blipFill>
          <a:blip r:embed="rId7" cstate="print">
            <a:duotone>
              <a:prstClr val="black"/>
              <a:srgbClr val="D9C3A5">
                <a:tint val="50000"/>
                <a:satMod val="180000"/>
              </a:srgbClr>
            </a:duotone>
          </a:blip>
          <a:stretch>
            <a:fillRect/>
          </a:stretch>
        </p:blipFill>
        <p:spPr bwMode="auto">
          <a:xfrm>
            <a:off x="2654474" y="2007473"/>
            <a:ext cx="2866684" cy="2136418"/>
          </a:xfrm>
          <a:prstGeom prst="rect">
            <a:avLst/>
          </a:prstGeom>
          <a:ln>
            <a:noFill/>
          </a:ln>
          <a:effectLst>
            <a:outerShdw blurRad="609600" dist="38100" dir="5400000" sx="111000" sy="111000" algn="t" rotWithShape="0">
              <a:prstClr val="black"/>
            </a:outerShdw>
            <a:softEdge rad="112500"/>
          </a:effectLst>
        </p:spPr>
      </p:pic>
      <p:sp>
        <p:nvSpPr>
          <p:cNvPr id="14" name="Text Box 7"/>
          <p:cNvSpPr txBox="1">
            <a:spLocks noChangeArrowheads="1"/>
          </p:cNvSpPr>
          <p:nvPr/>
        </p:nvSpPr>
        <p:spPr bwMode="auto">
          <a:xfrm>
            <a:off x="2465752" y="4650794"/>
            <a:ext cx="8534400" cy="323871"/>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000" b="1" i="1" dirty="0">
                <a:solidFill>
                  <a:srgbClr val="FFC000"/>
                </a:solidFill>
                <a:effectLst>
                  <a:outerShdw blurRad="38100" dist="38100" dir="2700000" algn="tl">
                    <a:srgbClr val="000000">
                      <a:alpha val="43137"/>
                    </a:srgbClr>
                  </a:outerShdw>
                </a:effectLst>
                <a:latin typeface="Eurostile"/>
                <a:cs typeface="Times New Roman" pitchFamily="18" charset="0"/>
              </a:rPr>
              <a:t>U.S. Special Operations Command</a:t>
            </a:r>
          </a:p>
        </p:txBody>
      </p:sp>
      <p:pic>
        <p:nvPicPr>
          <p:cNvPr id="11" name="Picture 10" descr="WILD BILL D.png"/>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a:xfrm>
            <a:off x="-381000" y="838200"/>
            <a:ext cx="3429000" cy="4114800"/>
          </a:xfrm>
          <a:prstGeom prst="ellipse">
            <a:avLst/>
          </a:prstGeom>
          <a:ln>
            <a:noFill/>
          </a:ln>
          <a:effectLst>
            <a:softEdge rad="112500"/>
          </a:effectLst>
        </p:spPr>
      </p:pic>
      <p:pic>
        <p:nvPicPr>
          <p:cNvPr id="13" name="Picture 12" descr="SYKES FIGHTING Vector.png"/>
          <p:cNvPicPr>
            <a:picLocks noChangeAspect="1"/>
          </p:cNvPicPr>
          <p:nvPr/>
        </p:nvPicPr>
        <p:blipFill>
          <a:blip r:embed="rId9" cstate="print"/>
          <a:stretch>
            <a:fillRect/>
          </a:stretch>
        </p:blipFill>
        <p:spPr>
          <a:xfrm rot="16200000" flipH="1" flipV="1">
            <a:off x="-2462913" y="2996312"/>
            <a:ext cx="6096002" cy="1170177"/>
          </a:xfrm>
          <a:prstGeom prst="rect">
            <a:avLst/>
          </a:prstGeom>
          <a:ln>
            <a:noFill/>
          </a:ln>
          <a:effectLst>
            <a:outerShdw blurRad="457200" dist="139700" sx="96000" sy="96000" algn="tl" rotWithShape="0">
              <a:schemeClr val="tx1">
                <a:alpha val="88000"/>
              </a:schemeClr>
            </a:outerShdw>
          </a:effectLst>
        </p:spPr>
      </p:pic>
      <p:pic>
        <p:nvPicPr>
          <p:cNvPr id="3079" name="Picture 1" descr="C:\Documents and Settings\timothy.lawn1\Desktop\TIM DAILY\Slide &amp; Elements\OSS.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994102" y="80737"/>
            <a:ext cx="1600200" cy="2749091"/>
          </a:xfrm>
          <a:prstGeom prst="rect">
            <a:avLst/>
          </a:prstGeom>
          <a:ln>
            <a:noFill/>
          </a:ln>
          <a:effectLst>
            <a:outerShdw blurRad="292100" dist="139700" dir="2700000" algn="tl" rotWithShape="0">
              <a:srgbClr val="333333">
                <a:alpha val="65000"/>
              </a:srgbClr>
            </a:outerShdw>
          </a:effectLst>
        </p:spPr>
      </p:pic>
      <p:pic>
        <p:nvPicPr>
          <p:cNvPr id="143361" name="Picture 1" descr="C:\Documents and Settings\Timothy.lawn1\Desktop\grenada1.jpg"/>
          <p:cNvPicPr>
            <a:picLocks noChangeAspect="1" noChangeArrowheads="1"/>
          </p:cNvPicPr>
          <p:nvPr/>
        </p:nvPicPr>
        <p:blipFill>
          <a:blip r:embed="rId11" cstate="print"/>
          <a:stretch>
            <a:fillRect/>
          </a:stretch>
        </p:blipFill>
        <p:spPr bwMode="auto">
          <a:xfrm>
            <a:off x="6494260" y="1927347"/>
            <a:ext cx="2313906" cy="2078230"/>
          </a:xfrm>
          <a:prstGeom prst="rect">
            <a:avLst/>
          </a:prstGeom>
          <a:ln>
            <a:noFill/>
          </a:ln>
          <a:effectLst>
            <a:softEdge rad="112500"/>
          </a:effectLst>
        </p:spPr>
      </p:pic>
      <p:pic>
        <p:nvPicPr>
          <p:cNvPr id="128001" name="Picture 1" descr="U:\WORKING FOLDER FOR ALL\STAFFDEL BRIEFING - COL Stu Bradin\STAFF DEL - ART\OSS Logo R.png"/>
          <p:cNvPicPr>
            <a:picLocks noChangeAspect="1" noChangeArrowheads="1"/>
          </p:cNvPicPr>
          <p:nvPr/>
        </p:nvPicPr>
        <p:blipFill>
          <a:blip r:embed="rId12" cstate="print"/>
          <a:srcRect/>
          <a:stretch>
            <a:fillRect/>
          </a:stretch>
        </p:blipFill>
        <p:spPr bwMode="auto">
          <a:xfrm>
            <a:off x="2260948" y="3705940"/>
            <a:ext cx="787052" cy="787832"/>
          </a:xfrm>
          <a:prstGeom prst="rect">
            <a:avLst/>
          </a:prstGeom>
          <a:ln>
            <a:noFill/>
          </a:ln>
          <a:effectLst>
            <a:outerShdw blurRad="292100" dist="139700" dir="2700000" algn="tl" rotWithShape="0">
              <a:srgbClr val="333333">
                <a:alpha val="65000"/>
              </a:srgbClr>
            </a:outerShdw>
          </a:effectLst>
        </p:spPr>
      </p:pic>
      <p:sp>
        <p:nvSpPr>
          <p:cNvPr id="23" name="Text Box 7"/>
          <p:cNvSpPr txBox="1">
            <a:spLocks noChangeArrowheads="1"/>
          </p:cNvSpPr>
          <p:nvPr/>
        </p:nvSpPr>
        <p:spPr bwMode="auto">
          <a:xfrm>
            <a:off x="2654475" y="5060282"/>
            <a:ext cx="6248400" cy="739626"/>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r">
              <a:lnSpc>
                <a:spcPct val="75000"/>
              </a:lnSpc>
              <a:defRPr/>
            </a:pPr>
            <a:r>
              <a:rPr lang="en-US" sz="2800" b="1" i="1" dirty="0">
                <a:solidFill>
                  <a:schemeClr val="bg1"/>
                </a:solidFill>
                <a:effectLst>
                  <a:outerShdw blurRad="38100" dist="38100" dir="2700000" algn="tl">
                    <a:srgbClr val="000000">
                      <a:alpha val="43137"/>
                    </a:srgbClr>
                  </a:outerShdw>
                </a:effectLst>
                <a:latin typeface="Eurostile"/>
                <a:cs typeface="Times New Roman" pitchFamily="18" charset="0"/>
              </a:rPr>
              <a:t> The Nexus of Strategy and Innovation  </a:t>
            </a:r>
          </a:p>
        </p:txBody>
      </p:sp>
    </p:spTree>
    <p:extLst>
      <p:ext uri="{BB962C8B-B14F-4D97-AF65-F5344CB8AC3E}">
        <p14:creationId xmlns:p14="http://schemas.microsoft.com/office/powerpoint/2010/main" val="25678562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Our Vision and Mission  </a:t>
            </a:r>
          </a:p>
        </p:txBody>
      </p:sp>
      <p:pic>
        <p:nvPicPr>
          <p:cNvPr id="6" name="Picture 2" descr="U:\Graphics Support 2\Logos\SOCOM Shield\SOCOM LOGO.png"/>
          <p:cNvPicPr>
            <a:picLocks noChangeAspect="1" noChangeArrowheads="1"/>
          </p:cNvPicPr>
          <p:nvPr/>
        </p:nvPicPr>
        <p:blipFill>
          <a:blip r:embed="rId4"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grpSp>
        <p:nvGrpSpPr>
          <p:cNvPr id="4" name="Group 3"/>
          <p:cNvGrpSpPr/>
          <p:nvPr/>
        </p:nvGrpSpPr>
        <p:grpSpPr>
          <a:xfrm>
            <a:off x="480795" y="1524000"/>
            <a:ext cx="8282205" cy="4551338"/>
            <a:chOff x="480795" y="1524000"/>
            <a:chExt cx="8282205" cy="4551338"/>
          </a:xfrm>
        </p:grpSpPr>
        <p:sp>
          <p:nvSpPr>
            <p:cNvPr id="2" name="Rounded Rectangle 1"/>
            <p:cNvSpPr/>
            <p:nvPr/>
          </p:nvSpPr>
          <p:spPr>
            <a:xfrm>
              <a:off x="480795" y="1871623"/>
              <a:ext cx="8270240" cy="4203715"/>
            </a:xfrm>
            <a:prstGeom prst="roundRect">
              <a:avLst>
                <a:gd name="adj" fmla="val 8535"/>
              </a:avLst>
            </a:prstGeom>
            <a:solidFill>
              <a:srgbClr val="FFFFFF">
                <a:alpha val="85098"/>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9" name="Picture 8" descr="black spear 20.png"/>
            <p:cNvPicPr>
              <a:picLocks noChangeAspect="1"/>
            </p:cNvPicPr>
            <p:nvPr/>
          </p:nvPicPr>
          <p:blipFill>
            <a:blip r:embed="rId5" cstate="print">
              <a:duotone>
                <a:schemeClr val="bg2">
                  <a:shade val="45000"/>
                  <a:satMod val="135000"/>
                </a:schemeClr>
                <a:prstClr val="white"/>
              </a:duotone>
            </a:blip>
            <a:stretch>
              <a:fillRect/>
            </a:stretch>
          </p:blipFill>
          <p:spPr>
            <a:xfrm>
              <a:off x="3911723" y="2619641"/>
              <a:ext cx="1320553" cy="2819400"/>
            </a:xfrm>
            <a:prstGeom prst="rect">
              <a:avLst/>
            </a:prstGeom>
          </p:spPr>
        </p:pic>
      </p:grpSp>
      <p:sp>
        <p:nvSpPr>
          <p:cNvPr id="11" name="TextBox 10"/>
          <p:cNvSpPr txBox="1"/>
          <p:nvPr/>
        </p:nvSpPr>
        <p:spPr>
          <a:xfrm>
            <a:off x="762000" y="2342264"/>
            <a:ext cx="7652849" cy="2985433"/>
          </a:xfrm>
          <a:prstGeom prst="rect">
            <a:avLst/>
          </a:prstGeom>
          <a:noFill/>
        </p:spPr>
        <p:txBody>
          <a:bodyPr wrap="square" rtlCol="0">
            <a:spAutoFit/>
          </a:bodyPr>
          <a:lstStyle/>
          <a:p>
            <a:pPr algn="ctr" fontAlgn="base">
              <a:spcBef>
                <a:spcPct val="0"/>
              </a:spcBef>
              <a:spcAft>
                <a:spcPct val="0"/>
              </a:spcAft>
            </a:pPr>
            <a:r>
              <a:rPr lang="en-US" sz="2800" b="1" i="1" dirty="0">
                <a:solidFill>
                  <a:srgbClr val="000000"/>
                </a:solidFill>
                <a:latin typeface="Eurostile"/>
                <a:cs typeface="Arial" panose="020B0604020202020204" pitchFamily="34" charset="0"/>
              </a:rPr>
              <a:t>Vision</a:t>
            </a:r>
            <a:r>
              <a:rPr lang="en-US" sz="2400" b="1" i="1" dirty="0">
                <a:solidFill>
                  <a:srgbClr val="000000"/>
                </a:solidFill>
                <a:latin typeface="Eurostile"/>
                <a:cs typeface="Arial" panose="020B0604020202020204" pitchFamily="34" charset="0"/>
              </a:rPr>
              <a:t> </a:t>
            </a:r>
          </a:p>
          <a:p>
            <a:pPr algn="ctr" fontAlgn="base">
              <a:spcBef>
                <a:spcPct val="0"/>
              </a:spcBef>
              <a:spcAft>
                <a:spcPct val="0"/>
              </a:spcAft>
            </a:pPr>
            <a:r>
              <a:rPr lang="en-US" b="1" i="1" dirty="0">
                <a:solidFill>
                  <a:srgbClr val="000000"/>
                </a:solidFill>
                <a:latin typeface="Eurostile"/>
                <a:cs typeface="Arial" panose="020B0604020202020204" pitchFamily="34" charset="0"/>
              </a:rPr>
              <a:t>The Donovan Strategy and Innovation Group acts as a </a:t>
            </a:r>
            <a:r>
              <a:rPr lang="en-US" b="1" i="1" u="sng" dirty="0">
                <a:solidFill>
                  <a:srgbClr val="0070C0"/>
                </a:solidFill>
                <a:latin typeface="Eurostile"/>
                <a:cs typeface="Arial" panose="020B0604020202020204" pitchFamily="34" charset="0"/>
              </a:rPr>
              <a:t>catalyst for change</a:t>
            </a:r>
            <a:r>
              <a:rPr lang="en-US" b="1" i="1" dirty="0">
                <a:solidFill>
                  <a:srgbClr val="000000"/>
                </a:solidFill>
                <a:latin typeface="Eurostile"/>
                <a:cs typeface="Arial" panose="020B0604020202020204" pitchFamily="34" charset="0"/>
              </a:rPr>
              <a:t> and innovation across the Joint SOF enterprise</a:t>
            </a:r>
          </a:p>
          <a:p>
            <a:pPr algn="ctr" fontAlgn="base">
              <a:spcBef>
                <a:spcPct val="0"/>
              </a:spcBef>
              <a:spcAft>
                <a:spcPct val="0"/>
              </a:spcAft>
            </a:pPr>
            <a:endParaRPr lang="en-US" sz="2400" b="1" i="1" dirty="0">
              <a:solidFill>
                <a:srgbClr val="000000"/>
              </a:solidFill>
              <a:latin typeface="Eurostile"/>
              <a:cs typeface="Arial" panose="020B0604020202020204" pitchFamily="34" charset="0"/>
            </a:endParaRPr>
          </a:p>
          <a:p>
            <a:pPr algn="ctr" fontAlgn="base">
              <a:spcBef>
                <a:spcPct val="0"/>
              </a:spcBef>
              <a:spcAft>
                <a:spcPct val="0"/>
              </a:spcAft>
            </a:pPr>
            <a:r>
              <a:rPr lang="en-US" sz="2800" b="1" i="1" dirty="0">
                <a:solidFill>
                  <a:srgbClr val="000000"/>
                </a:solidFill>
                <a:latin typeface="Eurostile"/>
                <a:cs typeface="Arial" panose="020B0604020202020204" pitchFamily="34" charset="0"/>
              </a:rPr>
              <a:t>Mission</a:t>
            </a:r>
          </a:p>
          <a:p>
            <a:pPr algn="ctr" fontAlgn="base">
              <a:spcBef>
                <a:spcPct val="0"/>
              </a:spcBef>
              <a:spcAft>
                <a:spcPct val="0"/>
              </a:spcAft>
            </a:pPr>
            <a:r>
              <a:rPr lang="en-US" b="1" i="1" dirty="0">
                <a:solidFill>
                  <a:srgbClr val="000000"/>
                </a:solidFill>
                <a:latin typeface="Eurostile"/>
                <a:cs typeface="Arial" panose="020B0604020202020204" pitchFamily="34" charset="0"/>
              </a:rPr>
              <a:t>We continually develop an understanding of </a:t>
            </a:r>
            <a:r>
              <a:rPr lang="en-US" b="1" i="1" u="sng" dirty="0">
                <a:solidFill>
                  <a:srgbClr val="0070C0"/>
                </a:solidFill>
                <a:latin typeface="Eurostile"/>
                <a:cs typeface="Arial" panose="020B0604020202020204" pitchFamily="34" charset="0"/>
              </a:rPr>
              <a:t>strategic opportunities and challenges</a:t>
            </a:r>
            <a:r>
              <a:rPr lang="en-US" b="1" i="1" dirty="0">
                <a:solidFill>
                  <a:srgbClr val="000000"/>
                </a:solidFill>
                <a:latin typeface="Eurostile"/>
                <a:cs typeface="Arial" panose="020B0604020202020204" pitchFamily="34" charset="0"/>
              </a:rPr>
              <a:t>; frame </a:t>
            </a:r>
            <a:r>
              <a:rPr lang="en-US" b="1" i="1" u="sng" dirty="0">
                <a:solidFill>
                  <a:srgbClr val="0070C0"/>
                </a:solidFill>
                <a:latin typeface="Eurostile"/>
                <a:cs typeface="Arial" panose="020B0604020202020204" pitchFamily="34" charset="0"/>
              </a:rPr>
              <a:t>strategic approaches</a:t>
            </a:r>
            <a:r>
              <a:rPr lang="en-US" b="1" i="1" dirty="0">
                <a:solidFill>
                  <a:srgbClr val="000000"/>
                </a:solidFill>
                <a:latin typeface="Eurostile"/>
                <a:cs typeface="Arial" panose="020B0604020202020204" pitchFamily="34" charset="0"/>
              </a:rPr>
              <a:t>; identify </a:t>
            </a:r>
            <a:r>
              <a:rPr lang="en-US" b="1" i="1" u="sng" dirty="0">
                <a:solidFill>
                  <a:srgbClr val="0070C0"/>
                </a:solidFill>
                <a:latin typeface="Eurostile"/>
                <a:cs typeface="Arial" panose="020B0604020202020204" pitchFamily="34" charset="0"/>
              </a:rPr>
              <a:t>capabilities</a:t>
            </a:r>
            <a:r>
              <a:rPr lang="en-US" b="1" i="1" dirty="0">
                <a:solidFill>
                  <a:srgbClr val="000000"/>
                </a:solidFill>
                <a:latin typeface="Eurostile"/>
                <a:cs typeface="Arial" panose="020B0604020202020204" pitchFamily="34" charset="0"/>
              </a:rPr>
              <a:t>; and integrate </a:t>
            </a:r>
            <a:r>
              <a:rPr lang="en-US" b="1" i="1" u="sng" dirty="0">
                <a:solidFill>
                  <a:srgbClr val="0070C0"/>
                </a:solidFill>
                <a:latin typeface="Eurostile"/>
                <a:cs typeface="Arial" panose="020B0604020202020204" pitchFamily="34" charset="0"/>
              </a:rPr>
              <a:t>recommendations </a:t>
            </a:r>
            <a:r>
              <a:rPr lang="en-US" b="1" i="1" dirty="0">
                <a:solidFill>
                  <a:srgbClr val="000000"/>
                </a:solidFill>
                <a:latin typeface="Eurostile"/>
                <a:cs typeface="Arial" panose="020B0604020202020204" pitchFamily="34" charset="0"/>
              </a:rPr>
              <a:t>into the Joint SOF enterprise and improve its ability to </a:t>
            </a:r>
            <a:r>
              <a:rPr lang="en-US" b="1" i="1" u="sng" dirty="0">
                <a:solidFill>
                  <a:srgbClr val="0070C0"/>
                </a:solidFill>
                <a:latin typeface="Eurostile"/>
                <a:cs typeface="Arial" panose="020B0604020202020204" pitchFamily="34" charset="0"/>
              </a:rPr>
              <a:t>further national interests across the globe</a:t>
            </a:r>
            <a:endParaRPr lang="en-US" b="1" i="1" dirty="0">
              <a:solidFill>
                <a:srgbClr val="000000"/>
              </a:solidFill>
              <a:latin typeface="Eurostile"/>
              <a:cs typeface="Arial" panose="020B0604020202020204" pitchFamily="34" charset="0"/>
            </a:endParaRPr>
          </a:p>
        </p:txBody>
      </p:sp>
    </p:spTree>
    <p:extLst>
      <p:ext uri="{BB962C8B-B14F-4D97-AF65-F5344CB8AC3E}">
        <p14:creationId xmlns:p14="http://schemas.microsoft.com/office/powerpoint/2010/main" val="2112178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04800" y="1483261"/>
            <a:ext cx="8610600" cy="4993739"/>
          </a:xfrm>
          <a:prstGeom prst="roundRect">
            <a:avLst>
              <a:gd name="adj" fmla="val 3889"/>
            </a:avLst>
          </a:prstGeom>
          <a:solidFill>
            <a:srgbClr val="FFFFFF">
              <a:alpha val="85882"/>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Our Approach</a:t>
            </a: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4"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pic>
        <p:nvPicPr>
          <p:cNvPr id="9" name="Picture 8"/>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71910" y="3269630"/>
            <a:ext cx="1853419" cy="228113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1000" y="2980003"/>
            <a:ext cx="2479875" cy="2827058"/>
          </a:xfrm>
          <a:prstGeom prst="rect">
            <a:avLst/>
          </a:prstGeom>
          <a:effectLst>
            <a:softEdge rad="31750"/>
          </a:effectLst>
        </p:spPr>
      </p:pic>
      <p:sp>
        <p:nvSpPr>
          <p:cNvPr id="11" name="Rounded Rectangle 10"/>
          <p:cNvSpPr/>
          <p:nvPr/>
        </p:nvSpPr>
        <p:spPr>
          <a:xfrm>
            <a:off x="975113" y="3260825"/>
            <a:ext cx="1366571" cy="2358482"/>
          </a:xfrm>
          <a:prstGeom prst="roundRect">
            <a:avLst/>
          </a:prstGeom>
          <a:solidFill>
            <a:srgbClr val="DCE6F2">
              <a:alpha val="67059"/>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731530" y="3350855"/>
            <a:ext cx="1868958" cy="2523768"/>
          </a:xfrm>
          <a:prstGeom prst="rect">
            <a:avLst/>
          </a:prstGeom>
          <a:noFill/>
        </p:spPr>
        <p:txBody>
          <a:bodyPr wrap="square" rtlCol="0">
            <a:spAutoFit/>
          </a:bodyPr>
          <a:lstStyle/>
          <a:p>
            <a:pPr algn="ctr">
              <a:spcAft>
                <a:spcPts val="1200"/>
              </a:spcAft>
            </a:pPr>
            <a:r>
              <a:rPr lang="en-US" sz="1400" b="1" dirty="0">
                <a:solidFill>
                  <a:prstClr val="black"/>
                </a:solidFill>
                <a:latin typeface="Arial" panose="020B0604020202020204" pitchFamily="34" charset="0"/>
                <a:cs typeface="Arial" panose="020B0604020202020204" pitchFamily="34" charset="0"/>
              </a:rPr>
              <a:t>Complexity</a:t>
            </a:r>
          </a:p>
          <a:p>
            <a:pPr algn="ctr">
              <a:spcAft>
                <a:spcPts val="1200"/>
              </a:spcAft>
            </a:pPr>
            <a:r>
              <a:rPr lang="en-US" sz="1400" b="1" dirty="0">
                <a:solidFill>
                  <a:prstClr val="black"/>
                </a:solidFill>
                <a:latin typeface="Arial" panose="020B0604020202020204" pitchFamily="34" charset="0"/>
                <a:cs typeface="Arial" panose="020B0604020202020204" pitchFamily="34" charset="0"/>
              </a:rPr>
              <a:t>Change</a:t>
            </a:r>
          </a:p>
          <a:p>
            <a:pPr algn="ctr">
              <a:spcAft>
                <a:spcPts val="1200"/>
              </a:spcAft>
            </a:pPr>
            <a:r>
              <a:rPr lang="en-US" sz="1400" b="1" dirty="0">
                <a:solidFill>
                  <a:prstClr val="black"/>
                </a:solidFill>
                <a:latin typeface="Arial" panose="020B0604020202020204" pitchFamily="34" charset="0"/>
                <a:cs typeface="Arial" panose="020B0604020202020204" pitchFamily="34" charset="0"/>
              </a:rPr>
              <a:t>Conflict</a:t>
            </a:r>
          </a:p>
          <a:p>
            <a:pPr algn="ctr">
              <a:spcAft>
                <a:spcPts val="1200"/>
              </a:spcAft>
            </a:pPr>
            <a:r>
              <a:rPr lang="en-US" sz="1400" b="1" dirty="0">
                <a:solidFill>
                  <a:prstClr val="black"/>
                </a:solidFill>
                <a:latin typeface="Arial" panose="020B0604020202020204" pitchFamily="34" charset="0"/>
                <a:cs typeface="Arial" panose="020B0604020202020204" pitchFamily="34" charset="0"/>
              </a:rPr>
              <a:t>Confusion</a:t>
            </a:r>
          </a:p>
          <a:p>
            <a:pPr algn="ctr">
              <a:spcAft>
                <a:spcPts val="1200"/>
              </a:spcAft>
            </a:pPr>
            <a:r>
              <a:rPr lang="en-US" sz="1400" b="1" dirty="0">
                <a:solidFill>
                  <a:prstClr val="black"/>
                </a:solidFill>
                <a:latin typeface="Arial" panose="020B0604020202020204" pitchFamily="34" charset="0"/>
                <a:cs typeface="Arial" panose="020B0604020202020204" pitchFamily="34" charset="0"/>
              </a:rPr>
              <a:t>Connectivity</a:t>
            </a:r>
          </a:p>
          <a:p>
            <a:pPr algn="ctr">
              <a:spcAft>
                <a:spcPts val="1200"/>
              </a:spcAft>
            </a:pPr>
            <a:r>
              <a:rPr lang="en-US" sz="1400" b="1" dirty="0">
                <a:solidFill>
                  <a:prstClr val="black"/>
                </a:solidFill>
                <a:latin typeface="Arial" panose="020B0604020202020204" pitchFamily="34" charset="0"/>
                <a:cs typeface="Arial" panose="020B0604020202020204" pitchFamily="34" charset="0"/>
              </a:rPr>
              <a:t>Cooperation</a:t>
            </a:r>
          </a:p>
          <a:p>
            <a:endParaRPr lang="en-US" sz="1400" b="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3027218" y="5298708"/>
            <a:ext cx="2847414" cy="523220"/>
          </a:xfrm>
          <a:prstGeom prst="rect">
            <a:avLst/>
          </a:prstGeom>
        </p:spPr>
        <p:txBody>
          <a:bodyPr wrap="square">
            <a:spAutoFit/>
          </a:bodyPr>
          <a:lstStyle/>
          <a:p>
            <a:pPr algn="ctr"/>
            <a:r>
              <a:rPr lang="en-US" sz="1400" b="1" i="1" dirty="0">
                <a:solidFill>
                  <a:prstClr val="black"/>
                </a:solidFill>
                <a:latin typeface="Arial" panose="020B0604020202020204" pitchFamily="34" charset="0"/>
                <a:cs typeface="Arial" panose="020B0604020202020204" pitchFamily="34" charset="0"/>
              </a:rPr>
              <a:t>What capabilities does the Joint SOF enterprise require?</a:t>
            </a:r>
          </a:p>
        </p:txBody>
      </p:sp>
      <p:sp>
        <p:nvSpPr>
          <p:cNvPr id="16" name="Rectangle 15"/>
          <p:cNvSpPr/>
          <p:nvPr/>
        </p:nvSpPr>
        <p:spPr>
          <a:xfrm>
            <a:off x="383620" y="2181713"/>
            <a:ext cx="2566067" cy="954107"/>
          </a:xfrm>
          <a:prstGeom prst="rect">
            <a:avLst/>
          </a:prstGeom>
        </p:spPr>
        <p:txBody>
          <a:bodyPr wrap="square">
            <a:spAutoFit/>
          </a:bodyPr>
          <a:lstStyle/>
          <a:p>
            <a:pPr algn="ctr"/>
            <a:r>
              <a:rPr lang="en-US" sz="1400" b="1" i="1" dirty="0">
                <a:solidFill>
                  <a:prstClr val="black"/>
                </a:solidFill>
                <a:latin typeface="Arial" panose="020B0604020202020204" pitchFamily="34" charset="0"/>
                <a:cs typeface="Arial" panose="020B0604020202020204" pitchFamily="34" charset="0"/>
              </a:rPr>
              <a:t>What are the strategic opportunities and challenges facing the Joint SOF Enterprise?</a:t>
            </a:r>
          </a:p>
        </p:txBody>
      </p:sp>
      <p:sp>
        <p:nvSpPr>
          <p:cNvPr id="17" name="Rectangle 16"/>
          <p:cNvSpPr/>
          <p:nvPr/>
        </p:nvSpPr>
        <p:spPr>
          <a:xfrm>
            <a:off x="2949687" y="2642601"/>
            <a:ext cx="2868115" cy="738664"/>
          </a:xfrm>
          <a:prstGeom prst="rect">
            <a:avLst/>
          </a:prstGeom>
        </p:spPr>
        <p:txBody>
          <a:bodyPr wrap="square">
            <a:spAutoFit/>
          </a:bodyPr>
          <a:lstStyle/>
          <a:p>
            <a:pPr algn="ctr"/>
            <a:r>
              <a:rPr lang="en-US" sz="1400" b="1" i="1" dirty="0">
                <a:solidFill>
                  <a:prstClr val="black"/>
                </a:solidFill>
                <a:latin typeface="Arial" panose="020B0604020202020204" pitchFamily="34" charset="0"/>
                <a:cs typeface="Arial" panose="020B0604020202020204" pitchFamily="34" charset="0"/>
              </a:rPr>
              <a:t>How should the Joint SOF enterprise frame its strategic approaches?</a:t>
            </a:r>
          </a:p>
        </p:txBody>
      </p:sp>
      <p:sp>
        <p:nvSpPr>
          <p:cNvPr id="18" name="Rectangle 17"/>
          <p:cNvSpPr/>
          <p:nvPr/>
        </p:nvSpPr>
        <p:spPr>
          <a:xfrm>
            <a:off x="6162833" y="2241339"/>
            <a:ext cx="2431331" cy="738664"/>
          </a:xfrm>
          <a:prstGeom prst="rect">
            <a:avLst/>
          </a:prstGeom>
        </p:spPr>
        <p:txBody>
          <a:bodyPr wrap="square">
            <a:spAutoFit/>
          </a:bodyPr>
          <a:lstStyle/>
          <a:p>
            <a:pPr algn="ctr"/>
            <a:r>
              <a:rPr lang="en-US" sz="1400" b="1" i="1" dirty="0">
                <a:solidFill>
                  <a:prstClr val="black"/>
                </a:solidFill>
                <a:latin typeface="Arial" panose="020B0604020202020204" pitchFamily="34" charset="0"/>
                <a:cs typeface="Arial" panose="020B0604020202020204" pitchFamily="34" charset="0"/>
              </a:rPr>
              <a:t>How can we integrate recommendations into the Joint SOF Enterprise?</a:t>
            </a:r>
          </a:p>
        </p:txBody>
      </p:sp>
      <p:sp>
        <p:nvSpPr>
          <p:cNvPr id="19" name="Right Arrow 30"/>
          <p:cNvSpPr/>
          <p:nvPr/>
        </p:nvSpPr>
        <p:spPr>
          <a:xfrm>
            <a:off x="2855958" y="3304166"/>
            <a:ext cx="3652942" cy="2135826"/>
          </a:xfrm>
          <a:custGeom>
            <a:avLst/>
            <a:gdLst>
              <a:gd name="connsiteX0" fmla="*/ 0 w 5444261"/>
              <a:gd name="connsiteY0" fmla="*/ 524785 h 2099140"/>
              <a:gd name="connsiteX1" fmla="*/ 4394691 w 5444261"/>
              <a:gd name="connsiteY1" fmla="*/ 524785 h 2099140"/>
              <a:gd name="connsiteX2" fmla="*/ 4394691 w 5444261"/>
              <a:gd name="connsiteY2" fmla="*/ 0 h 2099140"/>
              <a:gd name="connsiteX3" fmla="*/ 5444261 w 5444261"/>
              <a:gd name="connsiteY3" fmla="*/ 1049570 h 2099140"/>
              <a:gd name="connsiteX4" fmla="*/ 4394691 w 5444261"/>
              <a:gd name="connsiteY4" fmla="*/ 2099140 h 2099140"/>
              <a:gd name="connsiteX5" fmla="*/ 4394691 w 5444261"/>
              <a:gd name="connsiteY5" fmla="*/ 1574355 h 2099140"/>
              <a:gd name="connsiteX6" fmla="*/ 0 w 5444261"/>
              <a:gd name="connsiteY6" fmla="*/ 1574355 h 2099140"/>
              <a:gd name="connsiteX7" fmla="*/ 0 w 5444261"/>
              <a:gd name="connsiteY7" fmla="*/ 524785 h 2099140"/>
              <a:gd name="connsiteX0" fmla="*/ 216568 w 5444261"/>
              <a:gd name="connsiteY0" fmla="*/ 103680 h 2099140"/>
              <a:gd name="connsiteX1" fmla="*/ 4394691 w 5444261"/>
              <a:gd name="connsiteY1" fmla="*/ 524785 h 2099140"/>
              <a:gd name="connsiteX2" fmla="*/ 4394691 w 5444261"/>
              <a:gd name="connsiteY2" fmla="*/ 0 h 2099140"/>
              <a:gd name="connsiteX3" fmla="*/ 5444261 w 5444261"/>
              <a:gd name="connsiteY3" fmla="*/ 1049570 h 2099140"/>
              <a:gd name="connsiteX4" fmla="*/ 4394691 w 5444261"/>
              <a:gd name="connsiteY4" fmla="*/ 2099140 h 2099140"/>
              <a:gd name="connsiteX5" fmla="*/ 4394691 w 5444261"/>
              <a:gd name="connsiteY5" fmla="*/ 1574355 h 2099140"/>
              <a:gd name="connsiteX6" fmla="*/ 0 w 5444261"/>
              <a:gd name="connsiteY6" fmla="*/ 1574355 h 2099140"/>
              <a:gd name="connsiteX7" fmla="*/ 216568 w 5444261"/>
              <a:gd name="connsiteY7" fmla="*/ 103680 h 2099140"/>
              <a:gd name="connsiteX0" fmla="*/ 60157 w 5287850"/>
              <a:gd name="connsiteY0" fmla="*/ 103680 h 2099140"/>
              <a:gd name="connsiteX1" fmla="*/ 4238280 w 5287850"/>
              <a:gd name="connsiteY1" fmla="*/ 524785 h 2099140"/>
              <a:gd name="connsiteX2" fmla="*/ 4238280 w 5287850"/>
              <a:gd name="connsiteY2" fmla="*/ 0 h 2099140"/>
              <a:gd name="connsiteX3" fmla="*/ 5287850 w 5287850"/>
              <a:gd name="connsiteY3" fmla="*/ 1049570 h 2099140"/>
              <a:gd name="connsiteX4" fmla="*/ 4238280 w 5287850"/>
              <a:gd name="connsiteY4" fmla="*/ 2099140 h 2099140"/>
              <a:gd name="connsiteX5" fmla="*/ 4238280 w 5287850"/>
              <a:gd name="connsiteY5" fmla="*/ 1574355 h 2099140"/>
              <a:gd name="connsiteX6" fmla="*/ 0 w 5287850"/>
              <a:gd name="connsiteY6" fmla="*/ 1706703 h 2099140"/>
              <a:gd name="connsiteX7" fmla="*/ 60157 w 5287850"/>
              <a:gd name="connsiteY7" fmla="*/ 103680 h 2099140"/>
              <a:gd name="connsiteX0" fmla="*/ 109809 w 5337502"/>
              <a:gd name="connsiteY0" fmla="*/ 103680 h 2099140"/>
              <a:gd name="connsiteX1" fmla="*/ 4287932 w 5337502"/>
              <a:gd name="connsiteY1" fmla="*/ 524785 h 2099140"/>
              <a:gd name="connsiteX2" fmla="*/ 4287932 w 5337502"/>
              <a:gd name="connsiteY2" fmla="*/ 0 h 2099140"/>
              <a:gd name="connsiteX3" fmla="*/ 5337502 w 5337502"/>
              <a:gd name="connsiteY3" fmla="*/ 1049570 h 2099140"/>
              <a:gd name="connsiteX4" fmla="*/ 4287932 w 5337502"/>
              <a:gd name="connsiteY4" fmla="*/ 2099140 h 2099140"/>
              <a:gd name="connsiteX5" fmla="*/ 4287932 w 5337502"/>
              <a:gd name="connsiteY5" fmla="*/ 1574355 h 2099140"/>
              <a:gd name="connsiteX6" fmla="*/ 0 w 5337502"/>
              <a:gd name="connsiteY6" fmla="*/ 1839050 h 2099140"/>
              <a:gd name="connsiteX7" fmla="*/ 109809 w 5337502"/>
              <a:gd name="connsiteY7" fmla="*/ 103680 h 2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7502" h="2099140">
                <a:moveTo>
                  <a:pt x="109809" y="103680"/>
                </a:moveTo>
                <a:lnTo>
                  <a:pt x="4287932" y="524785"/>
                </a:lnTo>
                <a:lnTo>
                  <a:pt x="4287932" y="0"/>
                </a:lnTo>
                <a:lnTo>
                  <a:pt x="5337502" y="1049570"/>
                </a:lnTo>
                <a:lnTo>
                  <a:pt x="4287932" y="2099140"/>
                </a:lnTo>
                <a:lnTo>
                  <a:pt x="4287932" y="1574355"/>
                </a:lnTo>
                <a:lnTo>
                  <a:pt x="0" y="1839050"/>
                </a:lnTo>
                <a:lnTo>
                  <a:pt x="109809" y="103680"/>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2467610" y="3730798"/>
            <a:ext cx="3618857" cy="369332"/>
          </a:xfrm>
          <a:prstGeom prst="rect">
            <a:avLst/>
          </a:prstGeom>
        </p:spPr>
        <p:txBody>
          <a:bodyPr wrap="square">
            <a:spAutoFit/>
          </a:bodyPr>
          <a:lstStyle/>
          <a:p>
            <a:pPr algn="ctr"/>
            <a:r>
              <a:rPr lang="en-US" b="1" i="1" dirty="0">
                <a:solidFill>
                  <a:prstClr val="white"/>
                </a:solidFill>
                <a:latin typeface="Arial" panose="020B0604020202020204" pitchFamily="34" charset="0"/>
                <a:cs typeface="Arial" panose="020B0604020202020204" pitchFamily="34" charset="0"/>
              </a:rPr>
              <a:t>Our “Team of Teams”</a:t>
            </a:r>
          </a:p>
        </p:txBody>
      </p:sp>
      <p:sp>
        <p:nvSpPr>
          <p:cNvPr id="21" name="Rectangle 20"/>
          <p:cNvSpPr/>
          <p:nvPr/>
        </p:nvSpPr>
        <p:spPr>
          <a:xfrm>
            <a:off x="2966221" y="4009473"/>
            <a:ext cx="2512243" cy="1015663"/>
          </a:xfrm>
          <a:prstGeom prst="rect">
            <a:avLst/>
          </a:prstGeom>
        </p:spPr>
        <p:txBody>
          <a:bodyPr wrap="square">
            <a:spAutoFit/>
          </a:bodyPr>
          <a:lstStyle/>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Joint</a:t>
            </a:r>
          </a:p>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Interagency</a:t>
            </a:r>
          </a:p>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International</a:t>
            </a:r>
          </a:p>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Multinational</a:t>
            </a:r>
          </a:p>
          <a:p>
            <a:pPr algn="ctr"/>
            <a:endParaRPr lang="en-US" sz="1200" b="1" i="1"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4374743" y="4029439"/>
            <a:ext cx="2512243" cy="1015663"/>
          </a:xfrm>
          <a:prstGeom prst="rect">
            <a:avLst/>
          </a:prstGeom>
        </p:spPr>
        <p:txBody>
          <a:bodyPr wrap="square">
            <a:spAutoFit/>
          </a:bodyPr>
          <a:lstStyle/>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Industry</a:t>
            </a:r>
          </a:p>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Academia</a:t>
            </a:r>
          </a:p>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Non-Governmental </a:t>
            </a:r>
          </a:p>
          <a:p>
            <a:pPr marL="285750" indent="-285750">
              <a:buFont typeface="Wingdings" panose="05000000000000000000" pitchFamily="2" charset="2"/>
              <a:buChar char="ü"/>
            </a:pPr>
            <a:r>
              <a:rPr lang="en-US" sz="1200" b="1" i="1" dirty="0">
                <a:solidFill>
                  <a:prstClr val="white"/>
                </a:solidFill>
                <a:latin typeface="Arial" panose="020B0604020202020204" pitchFamily="34" charset="0"/>
                <a:cs typeface="Arial" panose="020B0604020202020204" pitchFamily="34" charset="0"/>
              </a:rPr>
              <a:t>Others</a:t>
            </a:r>
          </a:p>
          <a:p>
            <a:pPr algn="ctr"/>
            <a:endParaRPr lang="en-US" sz="1200" b="1" i="1" dirty="0">
              <a:solidFill>
                <a:prstClr val="black"/>
              </a:solidFill>
              <a:latin typeface="Arial" panose="020B0604020202020204" pitchFamily="34" charset="0"/>
              <a:cs typeface="Arial" panose="020B0604020202020204" pitchFamily="34" charset="0"/>
            </a:endParaRPr>
          </a:p>
        </p:txBody>
      </p:sp>
      <p:sp>
        <p:nvSpPr>
          <p:cNvPr id="36" name="Rectangle 35"/>
          <p:cNvSpPr/>
          <p:nvPr/>
        </p:nvSpPr>
        <p:spPr>
          <a:xfrm>
            <a:off x="3046342" y="1691648"/>
            <a:ext cx="2868115" cy="400110"/>
          </a:xfrm>
          <a:prstGeom prst="rect">
            <a:avLst/>
          </a:prstGeom>
        </p:spPr>
        <p:txBody>
          <a:bodyPr wrap="square">
            <a:spAutoFit/>
          </a:bodyPr>
          <a:lstStyle/>
          <a:p>
            <a:pPr algn="ctr"/>
            <a:r>
              <a:rPr lang="en-US" sz="2000" b="1" i="1" u="sng" dirty="0">
                <a:solidFill>
                  <a:prstClr val="black"/>
                </a:solidFill>
                <a:latin typeface="Arial" panose="020B0604020202020204" pitchFamily="34" charset="0"/>
                <a:cs typeface="Arial" panose="020B0604020202020204" pitchFamily="34" charset="0"/>
              </a:rPr>
              <a:t>Core Questions</a:t>
            </a:r>
          </a:p>
        </p:txBody>
      </p:sp>
    </p:spTree>
    <p:extLst>
      <p:ext uri="{BB962C8B-B14F-4D97-AF65-F5344CB8AC3E}">
        <p14:creationId xmlns:p14="http://schemas.microsoft.com/office/powerpoint/2010/main" val="112614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188358" y="1295400"/>
            <a:ext cx="8803241" cy="5333999"/>
          </a:xfrm>
          <a:prstGeom prst="roundRect">
            <a:avLst>
              <a:gd name="adj" fmla="val 3889"/>
            </a:avLst>
          </a:prstGeom>
          <a:solidFill>
            <a:srgbClr val="F2F2F2">
              <a:alpha val="94902"/>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lumMod val="65000"/>
                </a:prstClr>
              </a:solidFill>
            </a:endParaRPr>
          </a:p>
        </p:txBody>
      </p:sp>
      <p:pic>
        <p:nvPicPr>
          <p:cNvPr id="14" name="Picture 13"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103374" y="701985"/>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The Nexus of Strategy and Innovation</a:t>
            </a: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4"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90" name="TextBox 89"/>
          <p:cNvSpPr txBox="1"/>
          <p:nvPr/>
        </p:nvSpPr>
        <p:spPr>
          <a:xfrm>
            <a:off x="3304336" y="5878608"/>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Financial</a:t>
            </a:r>
          </a:p>
        </p:txBody>
      </p:sp>
      <p:sp>
        <p:nvSpPr>
          <p:cNvPr id="91" name="Oval 90"/>
          <p:cNvSpPr/>
          <p:nvPr/>
        </p:nvSpPr>
        <p:spPr>
          <a:xfrm>
            <a:off x="3146589" y="2900354"/>
            <a:ext cx="1676455" cy="1702411"/>
          </a:xfrm>
          <a:prstGeom prst="ellipse">
            <a:avLst/>
          </a:prstGeom>
          <a:solidFill>
            <a:schemeClr val="accent1">
              <a:lumMod val="40000"/>
              <a:lumOff val="60000"/>
              <a:alpha val="34118"/>
            </a:schemeClr>
          </a:solidFill>
          <a:ln w="381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92" name="Oval 91"/>
          <p:cNvSpPr/>
          <p:nvPr/>
        </p:nvSpPr>
        <p:spPr>
          <a:xfrm>
            <a:off x="4411686" y="2900354"/>
            <a:ext cx="1676455" cy="1702411"/>
          </a:xfrm>
          <a:prstGeom prst="ellipse">
            <a:avLst/>
          </a:prstGeom>
          <a:solidFill>
            <a:schemeClr val="accent1">
              <a:lumMod val="40000"/>
              <a:lumOff val="60000"/>
              <a:alpha val="34118"/>
            </a:schemeClr>
          </a:solidFill>
          <a:ln w="381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93" name="TextBox 92"/>
          <p:cNvSpPr txBox="1"/>
          <p:nvPr/>
        </p:nvSpPr>
        <p:spPr>
          <a:xfrm>
            <a:off x="3393008" y="3587512"/>
            <a:ext cx="1249587"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Strategy</a:t>
            </a:r>
          </a:p>
        </p:txBody>
      </p:sp>
      <p:sp>
        <p:nvSpPr>
          <p:cNvPr id="94" name="TextBox 93"/>
          <p:cNvSpPr txBox="1"/>
          <p:nvPr/>
        </p:nvSpPr>
        <p:spPr>
          <a:xfrm>
            <a:off x="4796547" y="3587512"/>
            <a:ext cx="1390334"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Innovation</a:t>
            </a:r>
          </a:p>
        </p:txBody>
      </p:sp>
      <p:sp>
        <p:nvSpPr>
          <p:cNvPr id="95" name="TextBox 94"/>
          <p:cNvSpPr txBox="1"/>
          <p:nvPr/>
        </p:nvSpPr>
        <p:spPr>
          <a:xfrm>
            <a:off x="3314146" y="5164159"/>
            <a:ext cx="1493791"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Elements of National Power</a:t>
            </a:r>
          </a:p>
        </p:txBody>
      </p:sp>
      <p:sp>
        <p:nvSpPr>
          <p:cNvPr id="96" name="TextBox 95"/>
          <p:cNvSpPr txBox="1"/>
          <p:nvPr/>
        </p:nvSpPr>
        <p:spPr>
          <a:xfrm>
            <a:off x="2495846" y="5688149"/>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Diplomacy</a:t>
            </a:r>
          </a:p>
        </p:txBody>
      </p:sp>
      <p:sp>
        <p:nvSpPr>
          <p:cNvPr id="97" name="TextBox 96"/>
          <p:cNvSpPr txBox="1"/>
          <p:nvPr/>
        </p:nvSpPr>
        <p:spPr>
          <a:xfrm>
            <a:off x="2803060" y="6068975"/>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Information</a:t>
            </a:r>
          </a:p>
        </p:txBody>
      </p:sp>
      <p:sp>
        <p:nvSpPr>
          <p:cNvPr id="98" name="TextBox 97"/>
          <p:cNvSpPr txBox="1"/>
          <p:nvPr/>
        </p:nvSpPr>
        <p:spPr>
          <a:xfrm>
            <a:off x="2931208" y="4955631"/>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Military</a:t>
            </a:r>
          </a:p>
        </p:txBody>
      </p:sp>
      <p:sp>
        <p:nvSpPr>
          <p:cNvPr id="99" name="TextBox 98"/>
          <p:cNvSpPr txBox="1"/>
          <p:nvPr/>
        </p:nvSpPr>
        <p:spPr>
          <a:xfrm>
            <a:off x="4061369" y="5701567"/>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Economic</a:t>
            </a:r>
          </a:p>
        </p:txBody>
      </p:sp>
      <p:sp>
        <p:nvSpPr>
          <p:cNvPr id="100" name="TextBox 99"/>
          <p:cNvSpPr txBox="1"/>
          <p:nvPr/>
        </p:nvSpPr>
        <p:spPr>
          <a:xfrm>
            <a:off x="4117872" y="6100811"/>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Intelligence</a:t>
            </a:r>
          </a:p>
        </p:txBody>
      </p:sp>
      <p:sp>
        <p:nvSpPr>
          <p:cNvPr id="101" name="TextBox 100"/>
          <p:cNvSpPr txBox="1"/>
          <p:nvPr/>
        </p:nvSpPr>
        <p:spPr>
          <a:xfrm>
            <a:off x="3766966" y="4650121"/>
            <a:ext cx="1182352"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Law Enforcement</a:t>
            </a:r>
          </a:p>
        </p:txBody>
      </p:sp>
      <p:cxnSp>
        <p:nvCxnSpPr>
          <p:cNvPr id="102" name="Straight Connector 101"/>
          <p:cNvCxnSpPr/>
          <p:nvPr/>
        </p:nvCxnSpPr>
        <p:spPr>
          <a:xfrm flipH="1">
            <a:off x="2004965" y="4572000"/>
            <a:ext cx="1501908" cy="1753674"/>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735363" y="4548677"/>
            <a:ext cx="764548" cy="1871990"/>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35491" y="4347535"/>
            <a:ext cx="2835630" cy="871139"/>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944155" y="5121891"/>
            <a:ext cx="1484489" cy="738664"/>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U.S. National Security Challenges</a:t>
            </a:r>
          </a:p>
        </p:txBody>
      </p:sp>
      <p:sp>
        <p:nvSpPr>
          <p:cNvPr id="106" name="TextBox 105"/>
          <p:cNvSpPr txBox="1"/>
          <p:nvPr/>
        </p:nvSpPr>
        <p:spPr>
          <a:xfrm>
            <a:off x="1966325" y="4665776"/>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China</a:t>
            </a:r>
          </a:p>
        </p:txBody>
      </p:sp>
      <p:sp>
        <p:nvSpPr>
          <p:cNvPr id="107" name="TextBox 106"/>
          <p:cNvSpPr txBox="1"/>
          <p:nvPr/>
        </p:nvSpPr>
        <p:spPr>
          <a:xfrm>
            <a:off x="2082305" y="5017293"/>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Russia</a:t>
            </a:r>
          </a:p>
        </p:txBody>
      </p:sp>
      <p:sp>
        <p:nvSpPr>
          <p:cNvPr id="108" name="TextBox 107"/>
          <p:cNvSpPr txBox="1"/>
          <p:nvPr/>
        </p:nvSpPr>
        <p:spPr>
          <a:xfrm>
            <a:off x="1268951" y="4865938"/>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Iran</a:t>
            </a:r>
          </a:p>
        </p:txBody>
      </p:sp>
      <p:sp>
        <p:nvSpPr>
          <p:cNvPr id="109" name="TextBox 108"/>
          <p:cNvSpPr txBox="1"/>
          <p:nvPr/>
        </p:nvSpPr>
        <p:spPr>
          <a:xfrm>
            <a:off x="237277" y="5308782"/>
            <a:ext cx="1049446"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North Korea</a:t>
            </a:r>
          </a:p>
        </p:txBody>
      </p:sp>
      <p:sp>
        <p:nvSpPr>
          <p:cNvPr id="110" name="TextBox 109"/>
          <p:cNvSpPr txBox="1"/>
          <p:nvPr/>
        </p:nvSpPr>
        <p:spPr>
          <a:xfrm>
            <a:off x="923375" y="5878643"/>
            <a:ext cx="1049446"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Violent Extremism</a:t>
            </a:r>
          </a:p>
        </p:txBody>
      </p:sp>
      <p:cxnSp>
        <p:nvCxnSpPr>
          <p:cNvPr id="111" name="Straight Connector 110"/>
          <p:cNvCxnSpPr/>
          <p:nvPr/>
        </p:nvCxnSpPr>
        <p:spPr>
          <a:xfrm flipH="1" flipV="1">
            <a:off x="2584778" y="1473146"/>
            <a:ext cx="833428" cy="1559051"/>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331821" y="2125383"/>
            <a:ext cx="1484489"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Strategic Guidance</a:t>
            </a:r>
          </a:p>
        </p:txBody>
      </p:sp>
      <p:sp>
        <p:nvSpPr>
          <p:cNvPr id="113" name="TextBox 112"/>
          <p:cNvSpPr txBox="1"/>
          <p:nvPr/>
        </p:nvSpPr>
        <p:spPr>
          <a:xfrm>
            <a:off x="971659" y="2745609"/>
            <a:ext cx="1563423" cy="461665"/>
          </a:xfrm>
          <a:prstGeom prst="rect">
            <a:avLst/>
          </a:prstGeom>
          <a:noFill/>
          <a:ln w="38100">
            <a:noFill/>
          </a:ln>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National Defense Strategy</a:t>
            </a:r>
          </a:p>
        </p:txBody>
      </p:sp>
      <p:sp>
        <p:nvSpPr>
          <p:cNvPr id="114" name="TextBox 113"/>
          <p:cNvSpPr txBox="1"/>
          <p:nvPr/>
        </p:nvSpPr>
        <p:spPr>
          <a:xfrm>
            <a:off x="2112706" y="2619181"/>
            <a:ext cx="1352718" cy="646331"/>
          </a:xfrm>
          <a:prstGeom prst="rect">
            <a:avLst/>
          </a:prstGeom>
          <a:noFill/>
          <a:ln w="38100">
            <a:noFill/>
          </a:ln>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National Security Strategy</a:t>
            </a:r>
          </a:p>
        </p:txBody>
      </p:sp>
      <p:sp>
        <p:nvSpPr>
          <p:cNvPr id="115" name="TextBox 114"/>
          <p:cNvSpPr txBox="1"/>
          <p:nvPr/>
        </p:nvSpPr>
        <p:spPr>
          <a:xfrm>
            <a:off x="418180" y="1625033"/>
            <a:ext cx="1451404" cy="461665"/>
          </a:xfrm>
          <a:prstGeom prst="rect">
            <a:avLst/>
          </a:prstGeom>
          <a:noFill/>
          <a:ln w="38100">
            <a:noFill/>
          </a:ln>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National Military Strategy</a:t>
            </a:r>
          </a:p>
        </p:txBody>
      </p:sp>
      <p:sp>
        <p:nvSpPr>
          <p:cNvPr id="116" name="TextBox 115"/>
          <p:cNvSpPr txBox="1"/>
          <p:nvPr/>
        </p:nvSpPr>
        <p:spPr>
          <a:xfrm>
            <a:off x="309480" y="2138648"/>
            <a:ext cx="1284071" cy="646331"/>
          </a:xfrm>
          <a:prstGeom prst="rect">
            <a:avLst/>
          </a:prstGeom>
          <a:noFill/>
          <a:ln w="38100">
            <a:noFill/>
          </a:ln>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Joint Strategic Campaign Plan</a:t>
            </a:r>
          </a:p>
        </p:txBody>
      </p:sp>
      <p:sp>
        <p:nvSpPr>
          <p:cNvPr id="117" name="TextBox 116"/>
          <p:cNvSpPr txBox="1"/>
          <p:nvPr/>
        </p:nvSpPr>
        <p:spPr>
          <a:xfrm>
            <a:off x="1785328" y="1648121"/>
            <a:ext cx="911517" cy="461665"/>
          </a:xfrm>
          <a:prstGeom prst="rect">
            <a:avLst/>
          </a:prstGeom>
          <a:noFill/>
          <a:ln w="38100">
            <a:noFill/>
          </a:ln>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Other Guidance</a:t>
            </a:r>
          </a:p>
        </p:txBody>
      </p:sp>
      <p:cxnSp>
        <p:nvCxnSpPr>
          <p:cNvPr id="119" name="Straight Connector 118"/>
          <p:cNvCxnSpPr/>
          <p:nvPr/>
        </p:nvCxnSpPr>
        <p:spPr>
          <a:xfrm flipV="1">
            <a:off x="4943064" y="1476645"/>
            <a:ext cx="1009427" cy="1437869"/>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5958526" y="2145726"/>
            <a:ext cx="2921983" cy="1003030"/>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6088141" y="4052740"/>
            <a:ext cx="2721662" cy="487843"/>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5766727" y="4548677"/>
            <a:ext cx="2668086" cy="1871990"/>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6924500" y="4686571"/>
            <a:ext cx="1417001"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Breakthrough Innovation</a:t>
            </a:r>
          </a:p>
        </p:txBody>
      </p:sp>
      <p:sp>
        <p:nvSpPr>
          <p:cNvPr id="124" name="TextBox 123"/>
          <p:cNvSpPr txBox="1"/>
          <p:nvPr/>
        </p:nvSpPr>
        <p:spPr>
          <a:xfrm>
            <a:off x="5889973" y="2040635"/>
            <a:ext cx="1096276"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Sustaining Innovation </a:t>
            </a:r>
          </a:p>
        </p:txBody>
      </p:sp>
      <p:sp>
        <p:nvSpPr>
          <p:cNvPr id="125" name="TextBox 124"/>
          <p:cNvSpPr txBox="1"/>
          <p:nvPr/>
        </p:nvSpPr>
        <p:spPr>
          <a:xfrm>
            <a:off x="7443167" y="3149835"/>
            <a:ext cx="1096276"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Disruptive</a:t>
            </a:r>
          </a:p>
          <a:p>
            <a:pPr algn="ctr"/>
            <a:r>
              <a:rPr lang="en-US" sz="1400" b="1" dirty="0">
                <a:solidFill>
                  <a:srgbClr val="0070C0"/>
                </a:solidFill>
                <a:latin typeface="Arial" panose="020B0604020202020204" pitchFamily="34" charset="0"/>
                <a:cs typeface="Arial" panose="020B0604020202020204" pitchFamily="34" charset="0"/>
              </a:rPr>
              <a:t>Innovation </a:t>
            </a:r>
          </a:p>
        </p:txBody>
      </p:sp>
      <p:sp>
        <p:nvSpPr>
          <p:cNvPr id="126" name="TextBox 125"/>
          <p:cNvSpPr txBox="1"/>
          <p:nvPr/>
        </p:nvSpPr>
        <p:spPr>
          <a:xfrm>
            <a:off x="5601503" y="5253651"/>
            <a:ext cx="1096276" cy="738665"/>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Basic Research</a:t>
            </a:r>
          </a:p>
          <a:p>
            <a:pPr algn="ctr"/>
            <a:r>
              <a:rPr lang="en-US" sz="1400" b="1" dirty="0">
                <a:solidFill>
                  <a:srgbClr val="0070C0"/>
                </a:solidFill>
                <a:latin typeface="Arial" panose="020B0604020202020204" pitchFamily="34" charset="0"/>
                <a:cs typeface="Arial" panose="020B0604020202020204" pitchFamily="34" charset="0"/>
              </a:rPr>
              <a:t> </a:t>
            </a:r>
          </a:p>
        </p:txBody>
      </p:sp>
      <p:sp>
        <p:nvSpPr>
          <p:cNvPr id="127" name="TextBox 126"/>
          <p:cNvSpPr txBox="1"/>
          <p:nvPr/>
        </p:nvSpPr>
        <p:spPr>
          <a:xfrm>
            <a:off x="3506873" y="1737870"/>
            <a:ext cx="1436191"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Domains and Environments</a:t>
            </a:r>
          </a:p>
        </p:txBody>
      </p:sp>
      <p:sp>
        <p:nvSpPr>
          <p:cNvPr id="128" name="TextBox 127"/>
          <p:cNvSpPr txBox="1"/>
          <p:nvPr/>
        </p:nvSpPr>
        <p:spPr>
          <a:xfrm>
            <a:off x="3464841" y="1463714"/>
            <a:ext cx="1293971"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Populations</a:t>
            </a:r>
          </a:p>
        </p:txBody>
      </p:sp>
      <p:sp>
        <p:nvSpPr>
          <p:cNvPr id="129" name="TextBox 128"/>
          <p:cNvSpPr txBox="1"/>
          <p:nvPr/>
        </p:nvSpPr>
        <p:spPr>
          <a:xfrm>
            <a:off x="3166615" y="2307200"/>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Cyberspace</a:t>
            </a:r>
          </a:p>
        </p:txBody>
      </p:sp>
      <p:sp>
        <p:nvSpPr>
          <p:cNvPr id="130" name="TextBox 129"/>
          <p:cNvSpPr txBox="1"/>
          <p:nvPr/>
        </p:nvSpPr>
        <p:spPr>
          <a:xfrm>
            <a:off x="4677497" y="1832787"/>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Land</a:t>
            </a:r>
          </a:p>
        </p:txBody>
      </p:sp>
      <p:sp>
        <p:nvSpPr>
          <p:cNvPr id="131" name="TextBox 130"/>
          <p:cNvSpPr txBox="1"/>
          <p:nvPr/>
        </p:nvSpPr>
        <p:spPr>
          <a:xfrm>
            <a:off x="2670727" y="1791444"/>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Air</a:t>
            </a:r>
          </a:p>
        </p:txBody>
      </p:sp>
      <p:sp>
        <p:nvSpPr>
          <p:cNvPr id="132" name="TextBox 131"/>
          <p:cNvSpPr txBox="1"/>
          <p:nvPr/>
        </p:nvSpPr>
        <p:spPr>
          <a:xfrm>
            <a:off x="2796906" y="2080627"/>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Space</a:t>
            </a:r>
          </a:p>
        </p:txBody>
      </p:sp>
      <p:sp>
        <p:nvSpPr>
          <p:cNvPr id="133" name="TextBox 132"/>
          <p:cNvSpPr txBox="1"/>
          <p:nvPr/>
        </p:nvSpPr>
        <p:spPr>
          <a:xfrm>
            <a:off x="3635455" y="2637515"/>
            <a:ext cx="1344721"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Subterranean</a:t>
            </a:r>
          </a:p>
        </p:txBody>
      </p:sp>
      <p:sp>
        <p:nvSpPr>
          <p:cNvPr id="134" name="TextBox 133"/>
          <p:cNvSpPr txBox="1"/>
          <p:nvPr/>
        </p:nvSpPr>
        <p:spPr>
          <a:xfrm>
            <a:off x="4642595" y="1555413"/>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Sea</a:t>
            </a:r>
          </a:p>
        </p:txBody>
      </p:sp>
      <p:sp>
        <p:nvSpPr>
          <p:cNvPr id="135" name="TextBox 134"/>
          <p:cNvSpPr txBox="1"/>
          <p:nvPr/>
        </p:nvSpPr>
        <p:spPr>
          <a:xfrm>
            <a:off x="2736358" y="1528605"/>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HF</a:t>
            </a:r>
          </a:p>
        </p:txBody>
      </p:sp>
      <p:sp>
        <p:nvSpPr>
          <p:cNvPr id="136" name="TextBox 135"/>
          <p:cNvSpPr txBox="1"/>
          <p:nvPr/>
        </p:nvSpPr>
        <p:spPr>
          <a:xfrm>
            <a:off x="4053709" y="2253333"/>
            <a:ext cx="1316655"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Subsurface</a:t>
            </a:r>
          </a:p>
        </p:txBody>
      </p:sp>
      <p:sp>
        <p:nvSpPr>
          <p:cNvPr id="137" name="TextBox 136"/>
          <p:cNvSpPr txBox="1"/>
          <p:nvPr/>
        </p:nvSpPr>
        <p:spPr>
          <a:xfrm>
            <a:off x="5145098" y="5819229"/>
            <a:ext cx="1739901"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Academic Partnerships</a:t>
            </a:r>
          </a:p>
        </p:txBody>
      </p:sp>
      <p:sp>
        <p:nvSpPr>
          <p:cNvPr id="138" name="TextBox 137"/>
          <p:cNvSpPr txBox="1"/>
          <p:nvPr/>
        </p:nvSpPr>
        <p:spPr>
          <a:xfrm>
            <a:off x="5023994" y="4817131"/>
            <a:ext cx="1049446"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Research Divisions</a:t>
            </a:r>
          </a:p>
        </p:txBody>
      </p:sp>
      <p:sp>
        <p:nvSpPr>
          <p:cNvPr id="139" name="TextBox 138"/>
          <p:cNvSpPr txBox="1"/>
          <p:nvPr/>
        </p:nvSpPr>
        <p:spPr>
          <a:xfrm>
            <a:off x="6390274" y="5878530"/>
            <a:ext cx="1470410"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Journals and Conferences</a:t>
            </a:r>
          </a:p>
        </p:txBody>
      </p:sp>
      <p:sp>
        <p:nvSpPr>
          <p:cNvPr id="140" name="TextBox 139"/>
          <p:cNvSpPr txBox="1"/>
          <p:nvPr/>
        </p:nvSpPr>
        <p:spPr>
          <a:xfrm>
            <a:off x="7664977" y="5592795"/>
            <a:ext cx="1155999"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Skunkworks</a:t>
            </a:r>
          </a:p>
        </p:txBody>
      </p:sp>
      <p:sp>
        <p:nvSpPr>
          <p:cNvPr id="141" name="TextBox 140"/>
          <p:cNvSpPr txBox="1"/>
          <p:nvPr/>
        </p:nvSpPr>
        <p:spPr>
          <a:xfrm>
            <a:off x="6023334" y="4306718"/>
            <a:ext cx="1150371" cy="646331"/>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Open Innovation /Prizes</a:t>
            </a:r>
          </a:p>
        </p:txBody>
      </p:sp>
      <p:sp>
        <p:nvSpPr>
          <p:cNvPr id="142" name="TextBox 141"/>
          <p:cNvSpPr txBox="1"/>
          <p:nvPr/>
        </p:nvSpPr>
        <p:spPr>
          <a:xfrm>
            <a:off x="7502172" y="5262616"/>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Mavericks</a:t>
            </a:r>
          </a:p>
        </p:txBody>
      </p:sp>
      <p:sp>
        <p:nvSpPr>
          <p:cNvPr id="143" name="TextBox 142"/>
          <p:cNvSpPr txBox="1"/>
          <p:nvPr/>
        </p:nvSpPr>
        <p:spPr>
          <a:xfrm>
            <a:off x="7479436" y="2625291"/>
            <a:ext cx="1049446"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15-20% Rule</a:t>
            </a:r>
          </a:p>
        </p:txBody>
      </p:sp>
      <p:sp>
        <p:nvSpPr>
          <p:cNvPr id="144" name="TextBox 143"/>
          <p:cNvSpPr txBox="1"/>
          <p:nvPr/>
        </p:nvSpPr>
        <p:spPr>
          <a:xfrm>
            <a:off x="6147710" y="3053003"/>
            <a:ext cx="1331388"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Venture Capital Model</a:t>
            </a:r>
          </a:p>
        </p:txBody>
      </p:sp>
      <p:sp>
        <p:nvSpPr>
          <p:cNvPr id="145" name="TextBox 144"/>
          <p:cNvSpPr txBox="1"/>
          <p:nvPr/>
        </p:nvSpPr>
        <p:spPr>
          <a:xfrm>
            <a:off x="6203725" y="3775741"/>
            <a:ext cx="1481575"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Innovation Labs</a:t>
            </a:r>
          </a:p>
        </p:txBody>
      </p:sp>
      <p:sp>
        <p:nvSpPr>
          <p:cNvPr id="146" name="TextBox 145"/>
          <p:cNvSpPr txBox="1"/>
          <p:nvPr/>
        </p:nvSpPr>
        <p:spPr>
          <a:xfrm>
            <a:off x="7699427" y="3785085"/>
            <a:ext cx="1049446"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Lean Launchpad</a:t>
            </a:r>
          </a:p>
        </p:txBody>
      </p:sp>
      <p:sp>
        <p:nvSpPr>
          <p:cNvPr id="147" name="TextBox 146"/>
          <p:cNvSpPr txBox="1"/>
          <p:nvPr/>
        </p:nvSpPr>
        <p:spPr>
          <a:xfrm>
            <a:off x="5340828" y="2579306"/>
            <a:ext cx="1049446"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R&amp;D Labs</a:t>
            </a:r>
          </a:p>
        </p:txBody>
      </p:sp>
      <p:sp>
        <p:nvSpPr>
          <p:cNvPr id="148" name="TextBox 147"/>
          <p:cNvSpPr txBox="1"/>
          <p:nvPr/>
        </p:nvSpPr>
        <p:spPr>
          <a:xfrm>
            <a:off x="6646542" y="1967974"/>
            <a:ext cx="1450142"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Road </a:t>
            </a:r>
          </a:p>
          <a:p>
            <a:pPr algn="ctr"/>
            <a:r>
              <a:rPr lang="en-US" sz="1200" b="1" dirty="0">
                <a:solidFill>
                  <a:prstClr val="white">
                    <a:lumMod val="50000"/>
                  </a:prstClr>
                </a:solidFill>
                <a:latin typeface="Arial" panose="020B0604020202020204" pitchFamily="34" charset="0"/>
                <a:cs typeface="Arial" panose="020B0604020202020204" pitchFamily="34" charset="0"/>
              </a:rPr>
              <a:t>Mapping</a:t>
            </a:r>
          </a:p>
        </p:txBody>
      </p:sp>
      <p:sp>
        <p:nvSpPr>
          <p:cNvPr id="149" name="TextBox 148"/>
          <p:cNvSpPr txBox="1"/>
          <p:nvPr/>
        </p:nvSpPr>
        <p:spPr>
          <a:xfrm>
            <a:off x="7525793" y="1539831"/>
            <a:ext cx="1049446"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Design Thinking</a:t>
            </a:r>
          </a:p>
        </p:txBody>
      </p:sp>
      <p:sp>
        <p:nvSpPr>
          <p:cNvPr id="150" name="TextBox 149"/>
          <p:cNvSpPr txBox="1"/>
          <p:nvPr/>
        </p:nvSpPr>
        <p:spPr>
          <a:xfrm>
            <a:off x="5889973" y="1571628"/>
            <a:ext cx="1295254"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Acquisitions</a:t>
            </a:r>
          </a:p>
        </p:txBody>
      </p:sp>
      <p:cxnSp>
        <p:nvCxnSpPr>
          <p:cNvPr id="158" name="Straight Connector 157"/>
          <p:cNvCxnSpPr/>
          <p:nvPr/>
        </p:nvCxnSpPr>
        <p:spPr>
          <a:xfrm flipH="1" flipV="1">
            <a:off x="415209" y="3050047"/>
            <a:ext cx="2693865" cy="481574"/>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963062" y="3804015"/>
            <a:ext cx="1484489"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Strategic Theory</a:t>
            </a:r>
          </a:p>
        </p:txBody>
      </p:sp>
      <p:sp>
        <p:nvSpPr>
          <p:cNvPr id="167" name="TextBox 166"/>
          <p:cNvSpPr txBox="1"/>
          <p:nvPr/>
        </p:nvSpPr>
        <p:spPr>
          <a:xfrm>
            <a:off x="1157697" y="4346951"/>
            <a:ext cx="1227581" cy="276999"/>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Competition</a:t>
            </a:r>
          </a:p>
        </p:txBody>
      </p:sp>
      <p:sp>
        <p:nvSpPr>
          <p:cNvPr id="168" name="TextBox 167"/>
          <p:cNvSpPr txBox="1"/>
          <p:nvPr/>
        </p:nvSpPr>
        <p:spPr>
          <a:xfrm>
            <a:off x="273126" y="3209226"/>
            <a:ext cx="916762"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Nature of War</a:t>
            </a:r>
          </a:p>
        </p:txBody>
      </p:sp>
      <p:sp>
        <p:nvSpPr>
          <p:cNvPr id="169" name="TextBox 168"/>
          <p:cNvSpPr txBox="1"/>
          <p:nvPr/>
        </p:nvSpPr>
        <p:spPr>
          <a:xfrm>
            <a:off x="351315" y="4460848"/>
            <a:ext cx="995112"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Character of Conflict</a:t>
            </a:r>
          </a:p>
        </p:txBody>
      </p:sp>
      <p:sp>
        <p:nvSpPr>
          <p:cNvPr id="172" name="TextBox 171"/>
          <p:cNvSpPr txBox="1"/>
          <p:nvPr/>
        </p:nvSpPr>
        <p:spPr>
          <a:xfrm>
            <a:off x="192139" y="3903620"/>
            <a:ext cx="1227581"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Fear, Honor, Interest</a:t>
            </a:r>
          </a:p>
        </p:txBody>
      </p:sp>
      <p:sp>
        <p:nvSpPr>
          <p:cNvPr id="173" name="TextBox 172"/>
          <p:cNvSpPr txBox="1"/>
          <p:nvPr/>
        </p:nvSpPr>
        <p:spPr>
          <a:xfrm>
            <a:off x="1210462" y="3377394"/>
            <a:ext cx="1227581" cy="461665"/>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Fog, Friction, Chance </a:t>
            </a:r>
          </a:p>
        </p:txBody>
      </p:sp>
      <p:sp>
        <p:nvSpPr>
          <p:cNvPr id="174" name="TextBox 173"/>
          <p:cNvSpPr txBox="1"/>
          <p:nvPr/>
        </p:nvSpPr>
        <p:spPr>
          <a:xfrm>
            <a:off x="2038086" y="3725069"/>
            <a:ext cx="1227581" cy="646331"/>
          </a:xfrm>
          <a:prstGeom prst="rect">
            <a:avLst/>
          </a:prstGeom>
          <a:noFill/>
        </p:spPr>
        <p:txBody>
          <a:bodyPr wrap="square" rtlCol="0">
            <a:spAutoFit/>
          </a:bodyPr>
          <a:lstStyle/>
          <a:p>
            <a:pPr algn="ctr"/>
            <a:r>
              <a:rPr lang="en-US" sz="1200" b="1" dirty="0">
                <a:solidFill>
                  <a:prstClr val="white">
                    <a:lumMod val="50000"/>
                  </a:prstClr>
                </a:solidFill>
                <a:latin typeface="Arial" panose="020B0604020202020204" pitchFamily="34" charset="0"/>
                <a:cs typeface="Arial" panose="020B0604020202020204" pitchFamily="34" charset="0"/>
              </a:rPr>
              <a:t>People, Government, Military</a:t>
            </a:r>
          </a:p>
        </p:txBody>
      </p:sp>
      <p:sp>
        <p:nvSpPr>
          <p:cNvPr id="4" name="Rectangle 3"/>
          <p:cNvSpPr/>
          <p:nvPr/>
        </p:nvSpPr>
        <p:spPr>
          <a:xfrm>
            <a:off x="682314" y="6488783"/>
            <a:ext cx="8385485" cy="523220"/>
          </a:xfrm>
          <a:prstGeom prst="rect">
            <a:avLst/>
          </a:prstGeom>
        </p:spPr>
        <p:txBody>
          <a:bodyPr wrap="square">
            <a:spAutoFit/>
          </a:bodyPr>
          <a:lstStyle/>
          <a:p>
            <a:endParaRPr lang="en-US" sz="700" dirty="0">
              <a:solidFill>
                <a:prstClr val="white"/>
              </a:solidFill>
              <a:latin typeface="Eurostile"/>
              <a:cs typeface="Adobe Devanagari" panose="02040503050201020203" pitchFamily="18" charset="0"/>
            </a:endParaRPr>
          </a:p>
          <a:p>
            <a:r>
              <a:rPr lang="en-US" sz="700" dirty="0" err="1">
                <a:solidFill>
                  <a:prstClr val="white"/>
                </a:solidFill>
                <a:latin typeface="Eurostile"/>
                <a:cs typeface="Adobe Devanagari" panose="02040503050201020203" pitchFamily="18" charset="0"/>
              </a:rPr>
              <a:t>Satell</a:t>
            </a:r>
            <a:r>
              <a:rPr lang="en-US" sz="700" dirty="0">
                <a:solidFill>
                  <a:prstClr val="white"/>
                </a:solidFill>
                <a:latin typeface="Eurostile"/>
                <a:cs typeface="Adobe Devanagari" panose="02040503050201020203" pitchFamily="18" charset="0"/>
              </a:rPr>
              <a:t>, G. (2017). The 4 Types of Innovation and the Problems They Solve.  Harvard Business Review. Retrieved from https://hbr.org/2017/06/the-4-types-of-innovation-and-the-problems-they-solve </a:t>
            </a:r>
          </a:p>
          <a:p>
            <a:r>
              <a:rPr lang="en-US" sz="700" dirty="0">
                <a:solidFill>
                  <a:prstClr val="black"/>
                </a:solidFill>
              </a:rPr>
              <a:t>  </a:t>
            </a:r>
          </a:p>
          <a:p>
            <a:r>
              <a:rPr lang="en-US" sz="700" dirty="0">
                <a:solidFill>
                  <a:prstClr val="black"/>
                </a:solidFill>
              </a:rPr>
              <a:t> </a:t>
            </a:r>
          </a:p>
        </p:txBody>
      </p:sp>
    </p:spTree>
    <p:extLst>
      <p:ext uri="{BB962C8B-B14F-4D97-AF65-F5344CB8AC3E}">
        <p14:creationId xmlns:p14="http://schemas.microsoft.com/office/powerpoint/2010/main" val="2126096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6" descr="Strat Context-1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718" y="1518523"/>
            <a:ext cx="9054082" cy="5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Connector 129"/>
          <p:cNvCxnSpPr>
            <a:endCxn id="98" idx="0"/>
          </p:cNvCxnSpPr>
          <p:nvPr/>
        </p:nvCxnSpPr>
        <p:spPr>
          <a:xfrm>
            <a:off x="2526786" y="1793502"/>
            <a:ext cx="2692914" cy="2473698"/>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Picture 20" descr="BANNER File.png"/>
          <p:cNvPicPr>
            <a:picLocks noChangeAspect="1"/>
          </p:cNvPicPr>
          <p:nvPr/>
        </p:nvPicPr>
        <p:blipFill>
          <a:blip r:embed="rId4" cstate="print"/>
          <a:stretch>
            <a:fillRect/>
          </a:stretch>
        </p:blipFill>
        <p:spPr>
          <a:xfrm>
            <a:off x="43659" y="306760"/>
            <a:ext cx="9144000" cy="1219200"/>
          </a:xfrm>
          <a:prstGeom prst="rect">
            <a:avLst/>
          </a:prstGeom>
        </p:spPr>
      </p:pic>
      <p:pic>
        <p:nvPicPr>
          <p:cNvPr id="7"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18" name="Text Box 7"/>
          <p:cNvSpPr txBox="1">
            <a:spLocks noChangeArrowheads="1"/>
          </p:cNvSpPr>
          <p:nvPr/>
        </p:nvSpPr>
        <p:spPr bwMode="auto">
          <a:xfrm>
            <a:off x="488107" y="605336"/>
            <a:ext cx="8534400" cy="53091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400" b="1" i="1" dirty="0">
                <a:solidFill>
                  <a:srgbClr val="FFC000"/>
                </a:solidFill>
                <a:latin typeface="Eurostile"/>
                <a:cs typeface="Times New Roman" pitchFamily="18" charset="0"/>
              </a:rPr>
              <a:t>The Problem</a:t>
            </a:r>
          </a:p>
          <a:p>
            <a:pPr algn="ctr">
              <a:lnSpc>
                <a:spcPct val="75000"/>
              </a:lnSpc>
              <a:defRPr/>
            </a:pPr>
            <a:endParaRPr lang="en-US" sz="200" b="1" i="1" dirty="0">
              <a:solidFill>
                <a:srgbClr val="FFC000"/>
              </a:solidFill>
              <a:latin typeface="Eurostile"/>
              <a:cs typeface="Times New Roman" pitchFamily="18" charset="0"/>
            </a:endParaRPr>
          </a:p>
          <a:p>
            <a:pPr algn="ctr">
              <a:lnSpc>
                <a:spcPct val="75000"/>
              </a:lnSpc>
              <a:defRPr/>
            </a:pPr>
            <a:r>
              <a:rPr lang="en-US" sz="1200" b="1" i="1" dirty="0">
                <a:solidFill>
                  <a:schemeClr val="bg1"/>
                </a:solidFill>
                <a:latin typeface="Eurostile"/>
                <a:cs typeface="Times New Roman" pitchFamily="18" charset="0"/>
              </a:rPr>
              <a:t>Current Conflicts with Critical and Significant Impact on U.S. Interests</a:t>
            </a:r>
          </a:p>
        </p:txBody>
      </p:sp>
      <p:sp>
        <p:nvSpPr>
          <p:cNvPr id="5" name="Oval 4"/>
          <p:cNvSpPr/>
          <p:nvPr/>
        </p:nvSpPr>
        <p:spPr>
          <a:xfrm>
            <a:off x="5859146" y="4218601"/>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735569" y="1773389"/>
            <a:ext cx="214825" cy="247594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21424" y="1542289"/>
            <a:ext cx="1436682" cy="65054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25" name="Straight Connector 24"/>
          <p:cNvCxnSpPr/>
          <p:nvPr/>
        </p:nvCxnSpPr>
        <p:spPr>
          <a:xfrm flipH="1">
            <a:off x="7392040" y="3589670"/>
            <a:ext cx="1216688" cy="68892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439852" y="4503151"/>
            <a:ext cx="585058" cy="802214"/>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12442" y="3299718"/>
            <a:ext cx="1402020" cy="68413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38" name="Straight Connector 37"/>
          <p:cNvCxnSpPr/>
          <p:nvPr/>
        </p:nvCxnSpPr>
        <p:spPr>
          <a:xfrm flipH="1" flipV="1">
            <a:off x="7142210" y="4807885"/>
            <a:ext cx="392832" cy="1604667"/>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5229661" y="4381500"/>
            <a:ext cx="872757" cy="1522076"/>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066042" y="4058713"/>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02989" y="5719845"/>
            <a:ext cx="1402020"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cxnSp>
        <p:nvCxnSpPr>
          <p:cNvPr id="49" name="Straight Connector 48"/>
          <p:cNvCxnSpPr/>
          <p:nvPr/>
        </p:nvCxnSpPr>
        <p:spPr>
          <a:xfrm flipV="1">
            <a:off x="2732074" y="4952181"/>
            <a:ext cx="1793127" cy="1007562"/>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364419" y="4850949"/>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H="1">
            <a:off x="6172831" y="1830482"/>
            <a:ext cx="873083" cy="2525415"/>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023812" y="4307051"/>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89467" y="1424414"/>
            <a:ext cx="1402020"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cxnSp>
        <p:nvCxnSpPr>
          <p:cNvPr id="59" name="Straight Connector 58"/>
          <p:cNvCxnSpPr>
            <a:endCxn id="60" idx="1"/>
          </p:cNvCxnSpPr>
          <p:nvPr/>
        </p:nvCxnSpPr>
        <p:spPr>
          <a:xfrm>
            <a:off x="1355214" y="2684566"/>
            <a:ext cx="3616201" cy="1483702"/>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4937937" y="4134790"/>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33400" y="2408515"/>
            <a:ext cx="1402020" cy="65449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9" name="Picture 6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700519" y="1542115"/>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74" name="Picture 73"/>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101371" y="5719845"/>
            <a:ext cx="1398895" cy="69270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80" name="Oval 79"/>
          <p:cNvSpPr/>
          <p:nvPr/>
        </p:nvSpPr>
        <p:spPr>
          <a:xfrm>
            <a:off x="7057636" y="4673607"/>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149360" y="5712929"/>
            <a:ext cx="1398895" cy="68413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86" name="Oval 85"/>
          <p:cNvSpPr/>
          <p:nvPr/>
        </p:nvSpPr>
        <p:spPr>
          <a:xfrm>
            <a:off x="6127230" y="4393761"/>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flipH="1">
            <a:off x="6306984" y="2883136"/>
            <a:ext cx="1205458" cy="1559471"/>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317640" y="2365593"/>
            <a:ext cx="1398895" cy="709041"/>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94" name="Picture 93"/>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490373" y="4875128"/>
            <a:ext cx="1402020" cy="68413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96" name="Oval 95"/>
          <p:cNvSpPr/>
          <p:nvPr/>
        </p:nvSpPr>
        <p:spPr>
          <a:xfrm>
            <a:off x="5360275" y="4302919"/>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105400" y="4267200"/>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040441" y="4066666"/>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flipV="1">
            <a:off x="4175659" y="4524795"/>
            <a:ext cx="905751" cy="1611727"/>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765312" y="5638992"/>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10" name="Oval 109"/>
          <p:cNvSpPr/>
          <p:nvPr/>
        </p:nvSpPr>
        <p:spPr>
          <a:xfrm>
            <a:off x="4951742" y="4417219"/>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flipV="1">
            <a:off x="498396" y="4625028"/>
            <a:ext cx="1496180" cy="190908"/>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3" name="Picture 112"/>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92662" y="4270565"/>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14" name="Oval 113"/>
          <p:cNvSpPr/>
          <p:nvPr/>
        </p:nvSpPr>
        <p:spPr>
          <a:xfrm>
            <a:off x="1804396" y="4510728"/>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flipV="1">
            <a:off x="955331" y="4343400"/>
            <a:ext cx="4073869" cy="1276335"/>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7" name="Picture 116"/>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40501" y="5122027"/>
            <a:ext cx="1402020"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cxnSp>
        <p:nvCxnSpPr>
          <p:cNvPr id="118" name="Straight Connector 117"/>
          <p:cNvCxnSpPr/>
          <p:nvPr/>
        </p:nvCxnSpPr>
        <p:spPr>
          <a:xfrm>
            <a:off x="4522388" y="1816407"/>
            <a:ext cx="635782" cy="2127651"/>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3356412" y="1483678"/>
            <a:ext cx="1398895" cy="625231"/>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22" name="Oval 121"/>
          <p:cNvSpPr/>
          <p:nvPr/>
        </p:nvSpPr>
        <p:spPr>
          <a:xfrm>
            <a:off x="5047646" y="3840996"/>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1132777" y="3658875"/>
            <a:ext cx="4001793" cy="674026"/>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5" name="Picture 124"/>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40287" y="3292993"/>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27" name="Oval 126"/>
          <p:cNvSpPr/>
          <p:nvPr/>
        </p:nvSpPr>
        <p:spPr>
          <a:xfrm>
            <a:off x="7320615" y="4144773"/>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7338478" y="4404553"/>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71030" y="6597041"/>
            <a:ext cx="5901801" cy="246221"/>
          </a:xfrm>
          <a:prstGeom prst="rect">
            <a:avLst/>
          </a:prstGeom>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CFR Global Conflict Tracker: https://www.cfr.org/interactive/global-conflict-tracker/?category=us</a:t>
            </a:r>
          </a:p>
        </p:txBody>
      </p:sp>
      <p:sp>
        <p:nvSpPr>
          <p:cNvPr id="148" name="Oval 147"/>
          <p:cNvSpPr/>
          <p:nvPr/>
        </p:nvSpPr>
        <p:spPr>
          <a:xfrm>
            <a:off x="4905970" y="4218601"/>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24176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6" descr="Strat Context-13.png"/>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678" y="1524000"/>
            <a:ext cx="9054082" cy="5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BANNER File.png"/>
          <p:cNvPicPr>
            <a:picLocks noChangeAspect="1"/>
          </p:cNvPicPr>
          <p:nvPr/>
        </p:nvPicPr>
        <p:blipFill>
          <a:blip r:embed="rId4" cstate="print"/>
          <a:stretch>
            <a:fillRect/>
          </a:stretch>
        </p:blipFill>
        <p:spPr>
          <a:xfrm>
            <a:off x="43659" y="306760"/>
            <a:ext cx="9144000" cy="1219200"/>
          </a:xfrm>
          <a:prstGeom prst="rect">
            <a:avLst/>
          </a:prstGeom>
        </p:spPr>
      </p:pic>
      <p:pic>
        <p:nvPicPr>
          <p:cNvPr id="7"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18" name="Text Box 7"/>
          <p:cNvSpPr txBox="1">
            <a:spLocks noChangeArrowheads="1"/>
          </p:cNvSpPr>
          <p:nvPr/>
        </p:nvSpPr>
        <p:spPr bwMode="auto">
          <a:xfrm>
            <a:off x="533400" y="579129"/>
            <a:ext cx="8534400" cy="553998"/>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400" b="1" i="1" dirty="0">
                <a:solidFill>
                  <a:srgbClr val="FFC000"/>
                </a:solidFill>
                <a:latin typeface="Eurostile"/>
                <a:cs typeface="Times New Roman" pitchFamily="18" charset="0"/>
              </a:rPr>
              <a:t>The Need</a:t>
            </a:r>
          </a:p>
          <a:p>
            <a:pPr algn="ctr">
              <a:lnSpc>
                <a:spcPct val="75000"/>
              </a:lnSpc>
              <a:defRPr/>
            </a:pPr>
            <a:endParaRPr lang="en-US" sz="200" b="1" i="1" dirty="0">
              <a:solidFill>
                <a:srgbClr val="FFC000"/>
              </a:solidFill>
              <a:latin typeface="Eurostile"/>
              <a:cs typeface="Times New Roman" pitchFamily="18" charset="0"/>
            </a:endParaRPr>
          </a:p>
          <a:p>
            <a:pPr algn="ctr">
              <a:lnSpc>
                <a:spcPct val="75000"/>
              </a:lnSpc>
              <a:defRPr/>
            </a:pPr>
            <a:r>
              <a:rPr lang="en-US" sz="1400" b="1" i="1" dirty="0">
                <a:solidFill>
                  <a:schemeClr val="bg1"/>
                </a:solidFill>
                <a:latin typeface="Eurostile"/>
                <a:cs typeface="Times New Roman" pitchFamily="18" charset="0"/>
              </a:rPr>
              <a:t>Global Competition, Regional Instability, and Violent Extremism</a:t>
            </a:r>
          </a:p>
        </p:txBody>
      </p:sp>
      <p:sp>
        <p:nvSpPr>
          <p:cNvPr id="85" name="Rectangle 84"/>
          <p:cNvSpPr/>
          <p:nvPr/>
        </p:nvSpPr>
        <p:spPr>
          <a:xfrm>
            <a:off x="271030" y="6597041"/>
            <a:ext cx="7577569" cy="246221"/>
          </a:xfrm>
          <a:prstGeom prst="rect">
            <a:avLst/>
          </a:prstGeom>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2018 National Defense Strategy, https://nationalinterest.org/blog/buzz/why-us-military-serious-trouble-36317</a:t>
            </a:r>
          </a:p>
        </p:txBody>
      </p:sp>
      <p:cxnSp>
        <p:nvCxnSpPr>
          <p:cNvPr id="66" name="Straight Connector 65"/>
          <p:cNvCxnSpPr/>
          <p:nvPr/>
        </p:nvCxnSpPr>
        <p:spPr>
          <a:xfrm>
            <a:off x="3581400" y="2510480"/>
            <a:ext cx="2301938" cy="110628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5704779" y="3445485"/>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2092672" y="4120094"/>
            <a:ext cx="3282599" cy="251511"/>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5260971" y="4237508"/>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flipV="1">
            <a:off x="3886200" y="4594429"/>
            <a:ext cx="1821750" cy="1499007"/>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5649609" y="4422694"/>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V="1">
            <a:off x="7501986" y="2570008"/>
            <a:ext cx="186240" cy="1550086"/>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455267" y="4382540"/>
            <a:ext cx="682437" cy="995337"/>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7031471" y="4246961"/>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6025975" y="4779070"/>
            <a:ext cx="2468193" cy="1642470"/>
          </a:xfrm>
          <a:prstGeom prst="rect">
            <a:avLst/>
          </a:prstGeom>
          <a:ln w="38100">
            <a:solidFill>
              <a:srgbClr val="FF0000"/>
            </a:solidFill>
          </a:ln>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33910" y="1587571"/>
            <a:ext cx="2290235" cy="1525592"/>
          </a:xfrm>
          <a:prstGeom prst="rect">
            <a:avLst/>
          </a:prstGeom>
          <a:ln w="38100">
            <a:solidFill>
              <a:srgbClr val="FF0000"/>
            </a:solidFill>
          </a:ln>
          <a:effectLst>
            <a:outerShdw blurRad="50800" dist="38100" dir="2700000" algn="tl" rotWithShape="0">
              <a:prstClr val="black">
                <a:alpha val="40000"/>
              </a:prstClr>
            </a:outerShdw>
          </a:effectLst>
        </p:spPr>
      </p:pic>
      <p:pic>
        <p:nvPicPr>
          <p:cNvPr id="53" name="Picture 52"/>
          <p:cNvPicPr>
            <a:picLocks noChangeAspect="1"/>
          </p:cNvPicPr>
          <p:nvPr/>
        </p:nvPicPr>
        <p:blipFill rotWithShape="1">
          <a:blip r:embed="rId8" cstate="print">
            <a:extLst>
              <a:ext uri="{28A0092B-C50C-407E-A947-70E740481C1C}">
                <a14:useLocalDpi xmlns:a14="http://schemas.microsoft.com/office/drawing/2010/main"/>
              </a:ext>
            </a:extLst>
          </a:blip>
          <a:srcRect r="1830" b="8063"/>
          <a:stretch/>
        </p:blipFill>
        <p:spPr>
          <a:xfrm>
            <a:off x="2120668" y="5022382"/>
            <a:ext cx="1939146" cy="1262442"/>
          </a:xfrm>
          <a:prstGeom prst="rect">
            <a:avLst/>
          </a:prstGeom>
          <a:ln w="38100">
            <a:solidFill>
              <a:srgbClr val="FF0000"/>
            </a:solidFill>
          </a:ln>
          <a:effectLst>
            <a:outerShdw blurRad="50800" dist="38100" dir="2700000" algn="tl" rotWithShape="0">
              <a:prstClr val="black">
                <a:alpha val="40000"/>
              </a:prstClr>
            </a:outerShdw>
          </a:effectLst>
        </p:spPr>
      </p:pic>
      <p:sp>
        <p:nvSpPr>
          <p:cNvPr id="112" name="Oval 111"/>
          <p:cNvSpPr/>
          <p:nvPr/>
        </p:nvSpPr>
        <p:spPr>
          <a:xfrm>
            <a:off x="7379798" y="4037040"/>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55187" y="1559308"/>
            <a:ext cx="2381649" cy="1584713"/>
          </a:xfrm>
          <a:prstGeom prst="rect">
            <a:avLst/>
          </a:prstGeom>
          <a:ln w="38100">
            <a:solidFill>
              <a:srgbClr val="FF0000"/>
            </a:solidFill>
          </a:ln>
          <a:effectLst>
            <a:outerShdw blurRad="50800" dist="38100" dir="2700000" algn="tl" rotWithShape="0">
              <a:prstClr val="black">
                <a:alpha val="40000"/>
              </a:prstClr>
            </a:outerShdw>
          </a:effectLst>
        </p:spPr>
      </p:pic>
      <p:sp>
        <p:nvSpPr>
          <p:cNvPr id="88" name="Rectangle 87"/>
          <p:cNvSpPr/>
          <p:nvPr/>
        </p:nvSpPr>
        <p:spPr>
          <a:xfrm>
            <a:off x="7595106" y="5988117"/>
            <a:ext cx="753732"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China</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9" name="Rectangle 118"/>
          <p:cNvSpPr/>
          <p:nvPr/>
        </p:nvSpPr>
        <p:spPr>
          <a:xfrm>
            <a:off x="3438845" y="5036781"/>
            <a:ext cx="561372"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Iran</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0" name="Rectangle 119"/>
          <p:cNvSpPr/>
          <p:nvPr/>
        </p:nvSpPr>
        <p:spPr>
          <a:xfrm>
            <a:off x="4059814" y="2725070"/>
            <a:ext cx="856325"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Russia</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4" name="Rectangle 123"/>
          <p:cNvSpPr/>
          <p:nvPr/>
        </p:nvSpPr>
        <p:spPr>
          <a:xfrm>
            <a:off x="7344646" y="2810101"/>
            <a:ext cx="1369286"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 Korea</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8" name="Picture 1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32951" y="3444900"/>
            <a:ext cx="1870483" cy="1292588"/>
          </a:xfrm>
          <a:prstGeom prst="rect">
            <a:avLst/>
          </a:prstGeom>
          <a:ln w="38100">
            <a:solidFill>
              <a:srgbClr val="FF0000"/>
            </a:solidFill>
          </a:ln>
          <a:effectLst>
            <a:outerShdw blurRad="50800" dist="38100" dir="2700000" algn="tl" rotWithShape="0">
              <a:prstClr val="black">
                <a:alpha val="40000"/>
              </a:prstClr>
            </a:outerShdw>
          </a:effectLst>
        </p:spPr>
      </p:pic>
      <p:sp>
        <p:nvSpPr>
          <p:cNvPr id="129" name="Rectangle 128"/>
          <p:cNvSpPr/>
          <p:nvPr/>
        </p:nvSpPr>
        <p:spPr>
          <a:xfrm>
            <a:off x="1106120" y="3427700"/>
            <a:ext cx="1973104"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Violent Extremists</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4391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 spear 20.png"/>
          <p:cNvPicPr>
            <a:picLocks noChangeAspect="1"/>
          </p:cNvPicPr>
          <p:nvPr/>
        </p:nvPicPr>
        <p:blipFill>
          <a:blip r:embed="rId3" cstate="print">
            <a:biLevel thresh="75000"/>
          </a:blip>
          <a:stretch>
            <a:fillRect/>
          </a:stretch>
        </p:blipFill>
        <p:spPr>
          <a:xfrm>
            <a:off x="3911723" y="2619641"/>
            <a:ext cx="1320553" cy="2819400"/>
          </a:xfrm>
          <a:prstGeom prst="rect">
            <a:avLst/>
          </a:prstGeom>
        </p:spPr>
      </p:pic>
      <p:sp>
        <p:nvSpPr>
          <p:cNvPr id="2" name="Rounded Rectangle 1"/>
          <p:cNvSpPr/>
          <p:nvPr/>
        </p:nvSpPr>
        <p:spPr>
          <a:xfrm>
            <a:off x="381000" y="1371600"/>
            <a:ext cx="8270240" cy="4609273"/>
          </a:xfrm>
          <a:prstGeom prst="roundRect">
            <a:avLst>
              <a:gd name="adj" fmla="val 8535"/>
            </a:avLst>
          </a:prstGeom>
          <a:solidFill>
            <a:schemeClr val="bg1">
              <a:alpha val="54118"/>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Commander’s Vision</a:t>
            </a: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7" name="TextBox 6"/>
          <p:cNvSpPr txBox="1"/>
          <p:nvPr/>
        </p:nvSpPr>
        <p:spPr>
          <a:xfrm>
            <a:off x="633616" y="1703949"/>
            <a:ext cx="7962900" cy="4370427"/>
          </a:xfrm>
          <a:prstGeom prst="rect">
            <a:avLst/>
          </a:prstGeom>
          <a:noFill/>
        </p:spPr>
        <p:txBody>
          <a:bodyPr wrap="square" rtlCol="0">
            <a:spAutoFit/>
          </a:bodyPr>
          <a:lstStyle/>
          <a:p>
            <a:pPr marL="342900" indent="-342900" fontAlgn="base">
              <a:spcBef>
                <a:spcPct val="0"/>
              </a:spcBef>
              <a:spcAft>
                <a:spcPts val="600"/>
              </a:spcAft>
              <a:buFont typeface="Arial" panose="020B0604020202020204" pitchFamily="34" charset="0"/>
              <a:buChar char="•"/>
            </a:pPr>
            <a:r>
              <a:rPr lang="en-US" sz="1600" b="1" i="1" u="sng" dirty="0">
                <a:solidFill>
                  <a:srgbClr val="0070C0"/>
                </a:solidFill>
                <a:latin typeface="Eurostile"/>
                <a:cs typeface="Arial" panose="020B0604020202020204" pitchFamily="34" charset="0"/>
              </a:rPr>
              <a:t>SOF Ethics and Culture</a:t>
            </a:r>
            <a:r>
              <a:rPr lang="en-US" sz="1600" b="1" i="1" dirty="0">
                <a:solidFill>
                  <a:srgbClr val="0070C0"/>
                </a:solidFill>
                <a:latin typeface="Eurostile"/>
                <a:cs typeface="Arial" panose="020B0604020202020204" pitchFamily="34" charset="0"/>
              </a:rPr>
              <a:t>: </a:t>
            </a:r>
            <a:r>
              <a:rPr lang="en-US" sz="1600" b="1" dirty="0">
                <a:solidFill>
                  <a:srgbClr val="000000"/>
                </a:solidFill>
                <a:latin typeface="Eurostile"/>
                <a:cs typeface="Arial" panose="020B0604020202020204" pitchFamily="34" charset="0"/>
              </a:rPr>
              <a:t>Americans have high expectations and utmost confidence in their SOF, Trust is earned and should never be compromised</a:t>
            </a:r>
          </a:p>
          <a:p>
            <a:pPr marL="342900" indent="-342900" fontAlgn="base">
              <a:spcBef>
                <a:spcPct val="0"/>
              </a:spcBef>
              <a:spcAft>
                <a:spcPts val="600"/>
              </a:spcAft>
              <a:buFont typeface="Arial" panose="020B0604020202020204" pitchFamily="34" charset="0"/>
              <a:buChar char="•"/>
            </a:pPr>
            <a:r>
              <a:rPr lang="en-US" sz="1600" b="1" i="1" u="sng" dirty="0">
                <a:solidFill>
                  <a:srgbClr val="0070C0"/>
                </a:solidFill>
                <a:latin typeface="Eurostile"/>
                <a:cs typeface="Arial" panose="020B0604020202020204" pitchFamily="34" charset="0"/>
              </a:rPr>
              <a:t>Support to Combatant Commanders</a:t>
            </a:r>
            <a:r>
              <a:rPr lang="en-US" sz="1600" b="1" i="1" dirty="0">
                <a:solidFill>
                  <a:srgbClr val="0070C0"/>
                </a:solidFill>
                <a:latin typeface="Eurostile"/>
                <a:cs typeface="Arial" panose="020B0604020202020204" pitchFamily="34" charset="0"/>
              </a:rPr>
              <a:t>: </a:t>
            </a:r>
            <a:r>
              <a:rPr lang="en-US" sz="1600" b="1" dirty="0">
                <a:solidFill>
                  <a:srgbClr val="000000"/>
                </a:solidFill>
                <a:latin typeface="Eurostile"/>
                <a:cs typeface="Arial" panose="020B0604020202020204" pitchFamily="34" charset="0"/>
              </a:rPr>
              <a:t>We will coordinate closely with the other Combatant Commands who serve the Joint Force, to provide integrated approaches and capabilities that enable success</a:t>
            </a:r>
          </a:p>
          <a:p>
            <a:pPr marL="342900" indent="-342900" fontAlgn="base">
              <a:spcBef>
                <a:spcPct val="0"/>
              </a:spcBef>
              <a:spcAft>
                <a:spcPts val="600"/>
              </a:spcAft>
              <a:buFont typeface="Arial" panose="020B0604020202020204" pitchFamily="34" charset="0"/>
              <a:buChar char="•"/>
            </a:pPr>
            <a:r>
              <a:rPr lang="en-US" sz="1600" b="1" i="1" u="sng" dirty="0">
                <a:solidFill>
                  <a:srgbClr val="0070C0"/>
                </a:solidFill>
                <a:latin typeface="Eurostile"/>
                <a:cs typeface="Arial" panose="020B0604020202020204" pitchFamily="34" charset="0"/>
              </a:rPr>
              <a:t>Priorities</a:t>
            </a:r>
            <a:r>
              <a:rPr lang="en-US" sz="1600" b="1" dirty="0">
                <a:solidFill>
                  <a:srgbClr val="000000"/>
                </a:solidFill>
                <a:latin typeface="Eurostile"/>
                <a:cs typeface="Arial" panose="020B0604020202020204" pitchFamily="34" charset="0"/>
              </a:rPr>
              <a:t>:</a:t>
            </a:r>
          </a:p>
          <a:p>
            <a:pPr marL="800100" lvl="1" indent="-342900" fontAlgn="base">
              <a:spcBef>
                <a:spcPct val="0"/>
              </a:spcBef>
              <a:spcAft>
                <a:spcPts val="600"/>
              </a:spcAft>
              <a:buFont typeface="+mj-lt"/>
              <a:buAutoNum type="arabicPeriod"/>
            </a:pPr>
            <a:r>
              <a:rPr lang="en-US" sz="1400" b="1" dirty="0">
                <a:solidFill>
                  <a:srgbClr val="0070C0"/>
                </a:solidFill>
                <a:latin typeface="Eurostile"/>
                <a:cs typeface="Arial" panose="020B0604020202020204" pitchFamily="34" charset="0"/>
              </a:rPr>
              <a:t>Compete and win for the Nation </a:t>
            </a:r>
            <a:r>
              <a:rPr lang="en-US" sz="1400" b="1" dirty="0">
                <a:solidFill>
                  <a:srgbClr val="000000"/>
                </a:solidFill>
                <a:latin typeface="Eurostile"/>
                <a:cs typeface="Arial" panose="020B0604020202020204" pitchFamily="34" charset="0"/>
              </a:rPr>
              <a:t>- Protect our interests and address today's challenges </a:t>
            </a:r>
          </a:p>
          <a:p>
            <a:pPr marL="800100" lvl="1" indent="-342900" fontAlgn="base">
              <a:spcBef>
                <a:spcPct val="0"/>
              </a:spcBef>
              <a:spcAft>
                <a:spcPts val="600"/>
              </a:spcAft>
              <a:buFont typeface="+mj-lt"/>
              <a:buAutoNum type="arabicPeriod"/>
            </a:pPr>
            <a:r>
              <a:rPr lang="en-US" sz="1400" b="1" dirty="0">
                <a:solidFill>
                  <a:srgbClr val="0070C0"/>
                </a:solidFill>
                <a:latin typeface="Eurostile"/>
                <a:cs typeface="Arial" panose="020B0604020202020204" pitchFamily="34" charset="0"/>
              </a:rPr>
              <a:t>Preserve and Grow Readiness </a:t>
            </a:r>
            <a:r>
              <a:rPr lang="en-US" sz="1400" b="1" dirty="0">
                <a:solidFill>
                  <a:srgbClr val="000000"/>
                </a:solidFill>
                <a:latin typeface="Eurostile"/>
                <a:cs typeface="Arial" panose="020B0604020202020204" pitchFamily="34" charset="0"/>
              </a:rPr>
              <a:t>- The right people, skills, and training to maximize our competitive edge </a:t>
            </a:r>
          </a:p>
          <a:p>
            <a:pPr marL="800100" lvl="1" indent="-342900" fontAlgn="base">
              <a:spcBef>
                <a:spcPct val="0"/>
              </a:spcBef>
              <a:spcAft>
                <a:spcPts val="600"/>
              </a:spcAft>
              <a:buFont typeface="+mj-lt"/>
              <a:buAutoNum type="arabicPeriod"/>
            </a:pPr>
            <a:r>
              <a:rPr lang="en-US" sz="1400" b="1" dirty="0">
                <a:solidFill>
                  <a:srgbClr val="0070C0"/>
                </a:solidFill>
                <a:latin typeface="Eurostile"/>
                <a:cs typeface="Arial" panose="020B0604020202020204" pitchFamily="34" charset="0"/>
              </a:rPr>
              <a:t>Innovate for Future Threats </a:t>
            </a:r>
            <a:r>
              <a:rPr lang="en-US" sz="1400" b="1" dirty="0">
                <a:solidFill>
                  <a:srgbClr val="000000"/>
                </a:solidFill>
                <a:latin typeface="Eurostile"/>
                <a:cs typeface="Arial" panose="020B0604020202020204" pitchFamily="34" charset="0"/>
              </a:rPr>
              <a:t>- Relentlessly build the competitive advantage </a:t>
            </a:r>
          </a:p>
          <a:p>
            <a:pPr marL="800100" lvl="1" indent="-342900" fontAlgn="base">
              <a:spcBef>
                <a:spcPct val="0"/>
              </a:spcBef>
              <a:spcAft>
                <a:spcPts val="600"/>
              </a:spcAft>
              <a:buFont typeface="+mj-lt"/>
              <a:buAutoNum type="arabicPeriod"/>
            </a:pPr>
            <a:r>
              <a:rPr lang="en-US" sz="1400" b="1" dirty="0">
                <a:solidFill>
                  <a:srgbClr val="0070C0"/>
                </a:solidFill>
                <a:latin typeface="Eurostile"/>
                <a:cs typeface="Arial" panose="020B0604020202020204" pitchFamily="34" charset="0"/>
              </a:rPr>
              <a:t>Advance Partnerships </a:t>
            </a:r>
            <a:r>
              <a:rPr lang="en-US" sz="1400" b="1" dirty="0">
                <a:solidFill>
                  <a:srgbClr val="000000"/>
                </a:solidFill>
                <a:latin typeface="Eurostile"/>
                <a:cs typeface="Arial" panose="020B0604020202020204" pitchFamily="34" charset="0"/>
              </a:rPr>
              <a:t>- Create opportunities through our unique global understanding and placement </a:t>
            </a:r>
          </a:p>
          <a:p>
            <a:pPr marL="800100" lvl="1" indent="-342900" fontAlgn="base">
              <a:spcBef>
                <a:spcPct val="0"/>
              </a:spcBef>
              <a:spcAft>
                <a:spcPts val="600"/>
              </a:spcAft>
              <a:buFont typeface="+mj-lt"/>
              <a:buAutoNum type="arabicPeriod"/>
            </a:pPr>
            <a:r>
              <a:rPr lang="en-US" sz="1400" b="1" dirty="0">
                <a:solidFill>
                  <a:srgbClr val="0070C0"/>
                </a:solidFill>
                <a:latin typeface="Eurostile"/>
                <a:cs typeface="Arial" panose="020B0604020202020204" pitchFamily="34" charset="0"/>
              </a:rPr>
              <a:t>Strengthen our Force and Family </a:t>
            </a:r>
            <a:r>
              <a:rPr lang="en-US" sz="1400" b="1" dirty="0">
                <a:solidFill>
                  <a:srgbClr val="000000"/>
                </a:solidFill>
                <a:latin typeface="Eurostile"/>
                <a:cs typeface="Arial" panose="020B0604020202020204" pitchFamily="34" charset="0"/>
              </a:rPr>
              <a:t>- Solemnly commit to the short and long term well-being of our SOF Family</a:t>
            </a:r>
          </a:p>
          <a:p>
            <a:pPr marL="342900" indent="-342900" fontAlgn="base">
              <a:spcBef>
                <a:spcPct val="0"/>
              </a:spcBef>
              <a:spcAft>
                <a:spcPct val="0"/>
              </a:spcAft>
              <a:buFont typeface="Arial" panose="020B0604020202020204" pitchFamily="34" charset="0"/>
              <a:buChar char="•"/>
            </a:pPr>
            <a:endParaRPr lang="en-US" sz="1100" dirty="0">
              <a:solidFill>
                <a:prstClr val="black"/>
              </a:solidFill>
              <a:latin typeface="Eurostile"/>
              <a:cs typeface="Arial" panose="020B0604020202020204" pitchFamily="34" charset="0"/>
            </a:endParaRPr>
          </a:p>
        </p:txBody>
      </p:sp>
      <p:sp>
        <p:nvSpPr>
          <p:cNvPr id="10" name="Rectangle 9"/>
          <p:cNvSpPr/>
          <p:nvPr/>
        </p:nvSpPr>
        <p:spPr>
          <a:xfrm>
            <a:off x="1143000" y="5980873"/>
            <a:ext cx="6944133" cy="571381"/>
          </a:xfrm>
          <a:prstGeom prst="rect">
            <a:avLst/>
          </a:prstGeom>
          <a:solidFill>
            <a:srgbClr val="FFC0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urostile" pitchFamily="34" charset="0"/>
              </a:rPr>
              <a:t>“We will successfully combat VEOs, counter WMD, shape the information environment, and compete in the Great Power arena” </a:t>
            </a:r>
          </a:p>
        </p:txBody>
      </p:sp>
    </p:spTree>
    <p:extLst>
      <p:ext uri="{BB962C8B-B14F-4D97-AF65-F5344CB8AC3E}">
        <p14:creationId xmlns:p14="http://schemas.microsoft.com/office/powerpoint/2010/main" val="197591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 File.png"/>
          <p:cNvPicPr>
            <a:picLocks noChangeAspect="1"/>
          </p:cNvPicPr>
          <p:nvPr/>
        </p:nvPicPr>
        <p:blipFill>
          <a:blip r:embed="rId3" cstate="print"/>
          <a:stretch>
            <a:fillRect/>
          </a:stretch>
        </p:blipFill>
        <p:spPr>
          <a:xfrm>
            <a:off x="0" y="304800"/>
            <a:ext cx="9144000" cy="1219200"/>
          </a:xfrm>
          <a:prstGeom prst="rect">
            <a:avLst/>
          </a:prstGeom>
        </p:spPr>
      </p:pic>
      <p:pic>
        <p:nvPicPr>
          <p:cNvPr id="12" name="Picture 11"/>
          <p:cNvPicPr>
            <a:picLocks noChangeAspect="1"/>
          </p:cNvPicPr>
          <p:nvPr/>
        </p:nvPicPr>
        <p:blipFill>
          <a:blip r:embed="rId4"/>
          <a:stretch>
            <a:fillRect/>
          </a:stretch>
        </p:blipFill>
        <p:spPr>
          <a:xfrm>
            <a:off x="142872" y="1371600"/>
            <a:ext cx="8858256" cy="5334462"/>
          </a:xfrm>
          <a:prstGeom prst="rect">
            <a:avLst/>
          </a:prstGeom>
        </p:spPr>
      </p:pic>
      <p:sp>
        <p:nvSpPr>
          <p:cNvPr id="13" name="Text Box 3"/>
          <p:cNvSpPr txBox="1">
            <a:spLocks noChangeArrowheads="1"/>
          </p:cNvSpPr>
          <p:nvPr/>
        </p:nvSpPr>
        <p:spPr bwMode="auto">
          <a:xfrm>
            <a:off x="251190" y="597665"/>
            <a:ext cx="9067800" cy="623889"/>
          </a:xfrm>
          <a:prstGeom prst="rect">
            <a:avLst/>
          </a:prstGeom>
          <a:noFill/>
          <a:ln w="9525">
            <a:noFill/>
            <a:miter lim="800000"/>
            <a:headEnd/>
            <a:tailEnd/>
          </a:ln>
        </p:spPr>
        <p:txBody>
          <a:bodyPr>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SOF Employment</a:t>
            </a:r>
          </a:p>
          <a:p>
            <a:pPr algn="ctr">
              <a:lnSpc>
                <a:spcPct val="75000"/>
              </a:lnSpc>
              <a:defRPr/>
            </a:pPr>
            <a:r>
              <a:rPr lang="en-US" sz="16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From Peacetime to War</a:t>
            </a:r>
            <a:endParaRPr lang="en-US" sz="24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14" name="Picture 2" descr="U:\Graphics Support 2\Logos\SOCOM Shield\SOCOM LOGO.png"/>
          <p:cNvPicPr>
            <a:picLocks noChangeAspect="1" noChangeArrowheads="1"/>
          </p:cNvPicPr>
          <p:nvPr/>
        </p:nvPicPr>
        <p:blipFill>
          <a:blip r:embed="rId5"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0167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298448"/>
            <a:ext cx="9144000" cy="5092702"/>
          </a:xfrm>
          <a:prstGeom prst="rect">
            <a:avLst/>
          </a:prstGeom>
        </p:spPr>
      </p:pic>
      <p:pic>
        <p:nvPicPr>
          <p:cNvPr id="13" name="Picture 12" descr="BANNER File.png"/>
          <p:cNvPicPr>
            <a:picLocks noChangeAspect="1"/>
          </p:cNvPicPr>
          <p:nvPr/>
        </p:nvPicPr>
        <p:blipFill>
          <a:blip r:embed="rId6" cstate="print"/>
          <a:stretch>
            <a:fillRect/>
          </a:stretch>
        </p:blipFill>
        <p:spPr>
          <a:xfrm>
            <a:off x="0" y="304800"/>
            <a:ext cx="9144000" cy="1219200"/>
          </a:xfrm>
          <a:prstGeom prst="rect">
            <a:avLst/>
          </a:prstGeom>
        </p:spPr>
      </p:pic>
      <p:sp>
        <p:nvSpPr>
          <p:cNvPr id="14" name="Text Box 3"/>
          <p:cNvSpPr txBox="1">
            <a:spLocks noChangeArrowheads="1"/>
          </p:cNvSpPr>
          <p:nvPr/>
        </p:nvSpPr>
        <p:spPr bwMode="auto">
          <a:xfrm>
            <a:off x="228600" y="706169"/>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An Emerging Vision of the Future</a:t>
            </a:r>
          </a:p>
        </p:txBody>
      </p:sp>
      <p:sp>
        <p:nvSpPr>
          <p:cNvPr id="16" name="Rectangle 15"/>
          <p:cNvSpPr/>
          <p:nvPr/>
        </p:nvSpPr>
        <p:spPr>
          <a:xfrm>
            <a:off x="9144" y="1219624"/>
            <a:ext cx="9144000" cy="524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U:\Graphics Support 2\Logos\SOCOM Shield\SOCOM LOGO.png"/>
          <p:cNvPicPr>
            <a:picLocks noChangeAspect="1" noChangeArrowheads="1"/>
          </p:cNvPicPr>
          <p:nvPr/>
        </p:nvPicPr>
        <p:blipFill>
          <a:blip r:embed="rId7"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
        <p:nvSpPr>
          <p:cNvPr id="4" name="Rectangle 3"/>
          <p:cNvSpPr/>
          <p:nvPr/>
        </p:nvSpPr>
        <p:spPr>
          <a:xfrm>
            <a:off x="-9144" y="6388102"/>
            <a:ext cx="9144000" cy="469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5760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 File.png"/>
          <p:cNvPicPr>
            <a:picLocks noChangeAspect="1"/>
          </p:cNvPicPr>
          <p:nvPr/>
        </p:nvPicPr>
        <p:blipFill>
          <a:blip r:embed="rId2" cstate="print"/>
          <a:stretch>
            <a:fillRect/>
          </a:stretch>
        </p:blipFill>
        <p:spPr>
          <a:xfrm>
            <a:off x="0" y="304800"/>
            <a:ext cx="9144000" cy="1219200"/>
          </a:xfrm>
          <a:prstGeom prst="rect">
            <a:avLst/>
          </a:prstGeom>
        </p:spPr>
      </p:pic>
      <p:sp>
        <p:nvSpPr>
          <p:cNvPr id="6" name="Rectangle 5"/>
          <p:cNvSpPr/>
          <p:nvPr/>
        </p:nvSpPr>
        <p:spPr>
          <a:xfrm>
            <a:off x="152400" y="2895600"/>
            <a:ext cx="9144000" cy="523220"/>
          </a:xfrm>
          <a:prstGeom prst="rect">
            <a:avLst/>
          </a:prstGeom>
        </p:spPr>
        <p:txBody>
          <a:bodyPr wrap="square">
            <a:spAutoFit/>
          </a:bodyPr>
          <a:lstStyle/>
          <a:p>
            <a:pPr algn="ctr">
              <a:defRPr/>
            </a:pPr>
            <a:r>
              <a:rPr lang="en-US" sz="2800"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rPr>
              <a:t>Join our “Team of Teams”</a:t>
            </a:r>
          </a:p>
        </p:txBody>
      </p:sp>
      <p:pic>
        <p:nvPicPr>
          <p:cNvPr id="4" name="Picture 2" descr="U:\Graphics Support 2\Logos\SOCOM Shield\SOCOM LOGO.png"/>
          <p:cNvPicPr>
            <a:picLocks noChangeAspect="1" noChangeArrowheads="1"/>
          </p:cNvPicPr>
          <p:nvPr/>
        </p:nvPicPr>
        <p:blipFill>
          <a:blip r:embed="rId3"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
        <p:nvSpPr>
          <p:cNvPr id="7" name="Text Box 3"/>
          <p:cNvSpPr txBox="1">
            <a:spLocks noChangeArrowheads="1"/>
          </p:cNvSpPr>
          <p:nvPr/>
        </p:nvSpPr>
        <p:spPr bwMode="auto">
          <a:xfrm>
            <a:off x="228600" y="706169"/>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Action</a:t>
            </a:r>
          </a:p>
        </p:txBody>
      </p:sp>
      <p:sp>
        <p:nvSpPr>
          <p:cNvPr id="2" name="Rectangle 1"/>
          <p:cNvSpPr/>
          <p:nvPr/>
        </p:nvSpPr>
        <p:spPr>
          <a:xfrm>
            <a:off x="1600200" y="4375197"/>
            <a:ext cx="6741341" cy="369332"/>
          </a:xfrm>
          <a:prstGeom prst="rect">
            <a:avLst/>
          </a:prstGeom>
        </p:spPr>
        <p:txBody>
          <a:bodyPr wrap="square">
            <a:spAutoFit/>
          </a:bodyPr>
          <a:lstStyle/>
          <a:p>
            <a:r>
              <a:rPr lang="en-US"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rPr>
              <a:t>Google “SOFWERX” </a:t>
            </a:r>
            <a:r>
              <a:rPr lang="en-US"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sym typeface="Wingdings" panose="05000000000000000000" pitchFamily="2" charset="2"/>
              </a:rPr>
              <a:t> </a:t>
            </a:r>
            <a:r>
              <a:rPr lang="en-US"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rPr>
              <a:t> Click “</a:t>
            </a:r>
            <a:r>
              <a:rPr lang="en-US" b="1" i="1" dirty="0" err="1">
                <a:solidFill>
                  <a:schemeClr val="bg1"/>
                </a:solidFill>
                <a:effectLst>
                  <a:outerShdw blurRad="38100" dist="38100" dir="2700000" algn="tl">
                    <a:srgbClr val="000000">
                      <a:alpha val="43137"/>
                    </a:srgbClr>
                  </a:outerShdw>
                </a:effectLst>
                <a:latin typeface="Eurostile" pitchFamily="34" charset="0"/>
                <a:cs typeface="Times New Roman" pitchFamily="18" charset="0"/>
              </a:rPr>
              <a:t>TechWatch</a:t>
            </a:r>
            <a:r>
              <a:rPr lang="en-US"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rPr>
              <a:t>” </a:t>
            </a:r>
            <a:r>
              <a:rPr lang="en-US"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sym typeface="Wingdings" panose="05000000000000000000" pitchFamily="2" charset="2"/>
              </a:rPr>
              <a:t> </a:t>
            </a:r>
            <a:r>
              <a:rPr lang="en-US"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rPr>
              <a:t>“Signup”</a:t>
            </a:r>
            <a:endParaRPr lang="en-US" dirty="0"/>
          </a:p>
        </p:txBody>
      </p:sp>
    </p:spTree>
    <p:extLst>
      <p:ext uri="{BB962C8B-B14F-4D97-AF65-F5344CB8AC3E}">
        <p14:creationId xmlns:p14="http://schemas.microsoft.com/office/powerpoint/2010/main" val="3994642275"/>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YIN and YANG III.png"/>
          <p:cNvPicPr>
            <a:picLocks noChangeAspect="1"/>
          </p:cNvPicPr>
          <p:nvPr/>
        </p:nvPicPr>
        <p:blipFill>
          <a:blip r:embed="rId2" cstate="print"/>
          <a:srcRect/>
          <a:stretch>
            <a:fillRect/>
          </a:stretch>
        </p:blipFill>
        <p:spPr bwMode="auto">
          <a:xfrm>
            <a:off x="0" y="1524000"/>
            <a:ext cx="4953000" cy="4953000"/>
          </a:xfrm>
          <a:prstGeom prst="rect">
            <a:avLst/>
          </a:prstGeom>
          <a:noFill/>
          <a:ln w="9525">
            <a:noFill/>
            <a:miter lim="800000"/>
            <a:headEnd/>
            <a:tailEnd/>
          </a:ln>
        </p:spPr>
      </p:pic>
      <p:pic>
        <p:nvPicPr>
          <p:cNvPr id="5" name="Picture 4"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6" name="Rectangle 5"/>
          <p:cNvSpPr/>
          <p:nvPr/>
        </p:nvSpPr>
        <p:spPr>
          <a:xfrm>
            <a:off x="0" y="533400"/>
            <a:ext cx="9144000" cy="584775"/>
          </a:xfrm>
          <a:prstGeom prst="rect">
            <a:avLst/>
          </a:prstGeom>
        </p:spPr>
        <p:txBody>
          <a:bodyPr wrap="square">
            <a:spAutoFit/>
          </a:bodyPr>
          <a:lstStyle/>
          <a:p>
            <a:pPr algn="ctr">
              <a:defRPr/>
            </a:pPr>
            <a:r>
              <a:rPr lang="en-US" sz="32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Questions?</a:t>
            </a:r>
          </a:p>
        </p:txBody>
      </p:sp>
      <p:sp>
        <p:nvSpPr>
          <p:cNvPr id="2" name="Rectangle 1"/>
          <p:cNvSpPr/>
          <p:nvPr/>
        </p:nvSpPr>
        <p:spPr>
          <a:xfrm>
            <a:off x="4953000" y="2514600"/>
            <a:ext cx="3868271" cy="3877985"/>
          </a:xfrm>
          <a:prstGeom prst="rect">
            <a:avLst/>
          </a:prstGeom>
        </p:spPr>
        <p:txBody>
          <a:bodyPr wrap="square">
            <a:spAutoFit/>
          </a:bodyPr>
          <a:lstStyle/>
          <a:p>
            <a:r>
              <a:rPr lang="en-US" b="1" i="1" dirty="0">
                <a:solidFill>
                  <a:prstClr val="white"/>
                </a:solidFill>
                <a:latin typeface="Eurostile"/>
                <a:cs typeface="Times New Roman" pitchFamily="18" charset="0"/>
              </a:rPr>
              <a:t>“Future SOF must be more lethal, trans-regionally integrated, and effective in contested domains…</a:t>
            </a:r>
          </a:p>
          <a:p>
            <a:endParaRPr lang="en-US" b="1" i="1" dirty="0">
              <a:solidFill>
                <a:prstClr val="white"/>
              </a:solidFill>
              <a:latin typeface="Eurostile"/>
              <a:cs typeface="Times New Roman" pitchFamily="18" charset="0"/>
            </a:endParaRPr>
          </a:p>
          <a:p>
            <a:r>
              <a:rPr lang="en-US" b="1" i="1" dirty="0">
                <a:solidFill>
                  <a:prstClr val="white"/>
                </a:solidFill>
                <a:latin typeface="Eurostile"/>
                <a:cs typeface="Times New Roman" pitchFamily="18" charset="0"/>
              </a:rPr>
              <a:t>…We must field overmatch technologies and tactics that exploit adversary vulnerabilities and negate near-peer competitor advantages”</a:t>
            </a:r>
          </a:p>
          <a:p>
            <a:pPr algn="r"/>
            <a:endParaRPr lang="en-US" sz="2000" b="1" i="1" dirty="0">
              <a:solidFill>
                <a:srgbClr val="FFC000"/>
              </a:solidFill>
              <a:latin typeface="Eurostile"/>
              <a:cs typeface="Times New Roman" pitchFamily="18" charset="0"/>
            </a:endParaRPr>
          </a:p>
          <a:p>
            <a:pPr marL="1376363"/>
            <a:r>
              <a:rPr lang="en-US" sz="1400" b="1" i="1" dirty="0">
                <a:solidFill>
                  <a:srgbClr val="FFC000"/>
                </a:solidFill>
                <a:latin typeface="Eurostile"/>
                <a:cs typeface="Times New Roman" pitchFamily="18" charset="0"/>
              </a:rPr>
              <a:t>- General Richard Clarke</a:t>
            </a:r>
          </a:p>
          <a:p>
            <a:pPr marL="1376363"/>
            <a:r>
              <a:rPr lang="en-US" sz="1400" b="1" i="1" dirty="0">
                <a:solidFill>
                  <a:srgbClr val="FFC000"/>
                </a:solidFill>
                <a:latin typeface="Eurostile"/>
                <a:cs typeface="Times New Roman" pitchFamily="18" charset="0"/>
              </a:rPr>
              <a:t>  Commander, USSOCOM</a:t>
            </a:r>
          </a:p>
          <a:p>
            <a:endParaRPr lang="en-US" sz="2000" b="1" i="1" dirty="0">
              <a:solidFill>
                <a:srgbClr val="FFC000"/>
              </a:solidFill>
              <a:latin typeface="Eurostile"/>
              <a:cs typeface="Times New Roman" pitchFamily="18" charset="0"/>
            </a:endParaRPr>
          </a:p>
          <a:p>
            <a:endParaRPr lang="en-US" sz="1600" dirty="0">
              <a:solidFill>
                <a:prstClr val="black"/>
              </a:solidFill>
            </a:endParaRPr>
          </a:p>
        </p:txBody>
      </p:sp>
    </p:spTree>
    <p:extLst>
      <p:ext uri="{BB962C8B-B14F-4D97-AF65-F5344CB8AC3E}">
        <p14:creationId xmlns:p14="http://schemas.microsoft.com/office/powerpoint/2010/main" val="3400730254"/>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80795" y="1524000"/>
            <a:ext cx="8282205" cy="4876799"/>
            <a:chOff x="480795" y="1524000"/>
            <a:chExt cx="8282205" cy="4876799"/>
          </a:xfrm>
        </p:grpSpPr>
        <p:sp>
          <p:nvSpPr>
            <p:cNvPr id="13" name="Rounded Rectangle 12"/>
            <p:cNvSpPr/>
            <p:nvPr/>
          </p:nvSpPr>
          <p:spPr>
            <a:xfrm>
              <a:off x="480795" y="1590122"/>
              <a:ext cx="8270240" cy="4810677"/>
            </a:xfrm>
            <a:prstGeom prst="roundRect">
              <a:avLst>
                <a:gd name="adj" fmla="val 8535"/>
              </a:avLst>
            </a:prstGeom>
            <a:solidFill>
              <a:srgbClr val="FFFFFF">
                <a:alpha val="85098"/>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17" name="Picture 16" descr="black spear 20.png"/>
            <p:cNvPicPr>
              <a:picLocks noChangeAspect="1"/>
            </p:cNvPicPr>
            <p:nvPr/>
          </p:nvPicPr>
          <p:blipFill>
            <a:blip r:embed="rId3" cstate="print">
              <a:duotone>
                <a:schemeClr val="bg2">
                  <a:shade val="45000"/>
                  <a:satMod val="135000"/>
                </a:schemeClr>
                <a:prstClr val="white"/>
              </a:duotone>
            </a:blip>
            <a:stretch>
              <a:fillRect/>
            </a:stretch>
          </p:blipFill>
          <p:spPr>
            <a:xfrm>
              <a:off x="3911723" y="2619641"/>
              <a:ext cx="1320553" cy="2819400"/>
            </a:xfrm>
            <a:prstGeom prst="rect">
              <a:avLst/>
            </a:prstGeom>
          </p:spPr>
        </p:pic>
      </p:gr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15" name="Rectangle 14"/>
          <p:cNvSpPr/>
          <p:nvPr/>
        </p:nvSpPr>
        <p:spPr>
          <a:xfrm>
            <a:off x="843111" y="2133600"/>
            <a:ext cx="7651559" cy="3477875"/>
          </a:xfrm>
          <a:prstGeom prst="rect">
            <a:avLst/>
          </a:prstGeom>
        </p:spPr>
        <p:txBody>
          <a:bodyPr wrap="square">
            <a:spAutoFit/>
          </a:bodyPr>
          <a:lstStyle/>
          <a:p>
            <a:pPr marL="457200" indent="-457200">
              <a:buFont typeface="Arial" panose="020B0604020202020204" pitchFamily="34" charset="0"/>
              <a:buChar char="•"/>
              <a:defRPr/>
            </a:pPr>
            <a:r>
              <a:rPr lang="en-US" sz="2000" b="1" dirty="0">
                <a:latin typeface="Eurostile" pitchFamily="34" charset="0"/>
                <a:cs typeface="Times New Roman" pitchFamily="18" charset="0"/>
              </a:rPr>
              <a:t>Purpose: To provide information on U.S. Special Operations Command, the Donovan Strategy and Innovation Group, and describe our emerging view of the future</a:t>
            </a:r>
          </a:p>
          <a:p>
            <a:pPr marL="457200" indent="-457200">
              <a:buFont typeface="Arial" panose="020B0604020202020204" pitchFamily="34" charset="0"/>
              <a:buChar char="•"/>
              <a:defRPr/>
            </a:pPr>
            <a:endParaRPr lang="en-US" sz="2000" b="1" dirty="0">
              <a:latin typeface="Eurostile" pitchFamily="34" charset="0"/>
              <a:cs typeface="Times New Roman" pitchFamily="18" charset="0"/>
            </a:endParaRPr>
          </a:p>
          <a:p>
            <a:pPr marL="457200" indent="-457200">
              <a:buFont typeface="Arial" panose="020B0604020202020204" pitchFamily="34" charset="0"/>
              <a:buChar char="•"/>
              <a:defRPr/>
            </a:pPr>
            <a:r>
              <a:rPr lang="en-US" sz="2000" b="1" dirty="0">
                <a:latin typeface="Eurostile" pitchFamily="34" charset="0"/>
                <a:cs typeface="Times New Roman" pitchFamily="18" charset="0"/>
              </a:rPr>
              <a:t>Agenda:</a:t>
            </a:r>
          </a:p>
          <a:p>
            <a:pPr marL="457200" indent="-457200">
              <a:buFont typeface="Arial" panose="020B0604020202020204" pitchFamily="34" charset="0"/>
              <a:buChar char="•"/>
              <a:defRPr/>
            </a:pPr>
            <a:endParaRPr lang="en-US" sz="400" b="1" dirty="0">
              <a:latin typeface="Eurostile" pitchFamily="34" charset="0"/>
              <a:cs typeface="Times New Roman" pitchFamily="18" charset="0"/>
            </a:endParaRPr>
          </a:p>
          <a:p>
            <a:pPr marL="914400" lvl="1" indent="-457200">
              <a:lnSpc>
                <a:spcPct val="200000"/>
              </a:lnSpc>
              <a:buFont typeface="Wingdings" panose="05000000000000000000" pitchFamily="2" charset="2"/>
              <a:buChar char="ü"/>
              <a:defRPr/>
            </a:pPr>
            <a:r>
              <a:rPr lang="en-US" sz="1600" b="1" dirty="0">
                <a:latin typeface="Eurostile" pitchFamily="34" charset="0"/>
                <a:cs typeface="Times New Roman" pitchFamily="18" charset="0"/>
              </a:rPr>
              <a:t>What are Special Operations?</a:t>
            </a:r>
          </a:p>
          <a:p>
            <a:pPr marL="914400" lvl="1" indent="-457200">
              <a:lnSpc>
                <a:spcPct val="200000"/>
              </a:lnSpc>
              <a:buFont typeface="Wingdings" panose="05000000000000000000" pitchFamily="2" charset="2"/>
              <a:buChar char="ü"/>
              <a:defRPr/>
            </a:pPr>
            <a:r>
              <a:rPr lang="en-US" sz="1600" b="1" dirty="0">
                <a:latin typeface="Eurostile" pitchFamily="34" charset="0"/>
                <a:cs typeface="Times New Roman" pitchFamily="18" charset="0"/>
              </a:rPr>
              <a:t>Who are We?</a:t>
            </a:r>
          </a:p>
          <a:p>
            <a:pPr marL="914400" lvl="1" indent="-457200">
              <a:lnSpc>
                <a:spcPct val="200000"/>
              </a:lnSpc>
              <a:buFont typeface="Wingdings" panose="05000000000000000000" pitchFamily="2" charset="2"/>
              <a:buChar char="ü"/>
              <a:defRPr/>
            </a:pPr>
            <a:r>
              <a:rPr lang="en-US" sz="1600" b="1" dirty="0">
                <a:latin typeface="Eurostile" pitchFamily="34" charset="0"/>
                <a:cs typeface="Times New Roman" pitchFamily="18" charset="0"/>
              </a:rPr>
              <a:t>What is Our Emerging View?</a:t>
            </a:r>
          </a:p>
        </p:txBody>
      </p:sp>
      <p:sp>
        <p:nvSpPr>
          <p:cNvPr id="18" name="Text Box 3"/>
          <p:cNvSpPr txBox="1">
            <a:spLocks noChangeArrowheads="1"/>
          </p:cNvSpPr>
          <p:nvPr/>
        </p:nvSpPr>
        <p:spPr bwMode="auto">
          <a:xfrm>
            <a:off x="228600" y="706169"/>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Purpose and Agenda</a:t>
            </a:r>
          </a:p>
        </p:txBody>
      </p:sp>
    </p:spTree>
    <p:extLst>
      <p:ext uri="{BB962C8B-B14F-4D97-AF65-F5344CB8AC3E}">
        <p14:creationId xmlns:p14="http://schemas.microsoft.com/office/powerpoint/2010/main" val="3232420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 File.png"/>
          <p:cNvPicPr>
            <a:picLocks noChangeAspect="1"/>
          </p:cNvPicPr>
          <p:nvPr/>
        </p:nvPicPr>
        <p:blipFill>
          <a:blip r:embed="rId2" cstate="print"/>
          <a:stretch>
            <a:fillRect/>
          </a:stretch>
        </p:blipFill>
        <p:spPr>
          <a:xfrm>
            <a:off x="0" y="304800"/>
            <a:ext cx="9144000" cy="1219200"/>
          </a:xfrm>
          <a:prstGeom prst="rect">
            <a:avLst/>
          </a:prstGeom>
        </p:spPr>
      </p:pic>
      <p:sp>
        <p:nvSpPr>
          <p:cNvPr id="6" name="Rectangle 5"/>
          <p:cNvSpPr/>
          <p:nvPr/>
        </p:nvSpPr>
        <p:spPr>
          <a:xfrm>
            <a:off x="152400" y="3200400"/>
            <a:ext cx="9144000" cy="707886"/>
          </a:xfrm>
          <a:prstGeom prst="rect">
            <a:avLst/>
          </a:prstGeom>
        </p:spPr>
        <p:txBody>
          <a:bodyPr wrap="square">
            <a:spAutoFit/>
          </a:bodyPr>
          <a:lstStyle/>
          <a:p>
            <a:pPr algn="ctr">
              <a:defRPr/>
            </a:pPr>
            <a:r>
              <a:rPr lang="en-US" sz="40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Backup</a:t>
            </a:r>
          </a:p>
        </p:txBody>
      </p:sp>
    </p:spTree>
    <p:extLst>
      <p:ext uri="{BB962C8B-B14F-4D97-AF65-F5344CB8AC3E}">
        <p14:creationId xmlns:p14="http://schemas.microsoft.com/office/powerpoint/2010/main" val="1906951323"/>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40" name="Rectangle 39"/>
          <p:cNvSpPr/>
          <p:nvPr/>
        </p:nvSpPr>
        <p:spPr>
          <a:xfrm>
            <a:off x="0" y="1295400"/>
            <a:ext cx="9144000" cy="2362200"/>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52" name="Rectangle 51"/>
          <p:cNvSpPr/>
          <p:nvPr/>
        </p:nvSpPr>
        <p:spPr>
          <a:xfrm>
            <a:off x="4914900" y="1450340"/>
            <a:ext cx="144780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54" name="Rectangle 53"/>
          <p:cNvSpPr/>
          <p:nvPr/>
        </p:nvSpPr>
        <p:spPr>
          <a:xfrm>
            <a:off x="7218177" y="1450340"/>
            <a:ext cx="144780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Verdana" pitchFamily="34" charset="0"/>
            </a:endParaRPr>
          </a:p>
        </p:txBody>
      </p:sp>
      <p:sp>
        <p:nvSpPr>
          <p:cNvPr id="51" name="Rectangle 50"/>
          <p:cNvSpPr/>
          <p:nvPr/>
        </p:nvSpPr>
        <p:spPr>
          <a:xfrm>
            <a:off x="2697828" y="1450340"/>
            <a:ext cx="151892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pic>
        <p:nvPicPr>
          <p:cNvPr id="75778" name="Picture 2" descr="Y:\graphics\Graphics Support 2\Commanders folder\SECRET - 2011 SENIOR LEADERS BRIEF -\photogs\75th Ranger Rgt1.jpg"/>
          <p:cNvPicPr>
            <a:picLocks noChangeAspect="1" noChangeArrowheads="1"/>
          </p:cNvPicPr>
          <p:nvPr/>
        </p:nvPicPr>
        <p:blipFill>
          <a:blip r:embed="rId4" cstate="print"/>
          <a:stretch>
            <a:fillRect/>
          </a:stretch>
        </p:blipFill>
        <p:spPr bwMode="auto">
          <a:xfrm>
            <a:off x="4724400" y="1938867"/>
            <a:ext cx="1828800" cy="1523999"/>
          </a:xfrm>
          <a:prstGeom prst="rect">
            <a:avLst/>
          </a:prstGeom>
          <a:ln>
            <a:noFill/>
          </a:ln>
          <a:effectLst>
            <a:softEdge rad="112500"/>
          </a:effectLst>
        </p:spPr>
      </p:pic>
      <p:pic>
        <p:nvPicPr>
          <p:cNvPr id="144386" name="Picture 2"/>
          <p:cNvPicPr>
            <a:picLocks noChangeAspect="1" noChangeArrowheads="1"/>
          </p:cNvPicPr>
          <p:nvPr/>
        </p:nvPicPr>
        <p:blipFill>
          <a:blip r:embed="rId5" cstate="print"/>
          <a:stretch>
            <a:fillRect/>
          </a:stretch>
        </p:blipFill>
        <p:spPr bwMode="auto">
          <a:xfrm>
            <a:off x="331236" y="1995714"/>
            <a:ext cx="1584158" cy="1433286"/>
          </a:xfrm>
          <a:prstGeom prst="rect">
            <a:avLst/>
          </a:prstGeom>
          <a:ln>
            <a:noFill/>
          </a:ln>
          <a:effectLst>
            <a:softEdge rad="112500"/>
          </a:effectLst>
        </p:spPr>
      </p:pic>
      <p:pic>
        <p:nvPicPr>
          <p:cNvPr id="75779" name="Picture 3" descr="Y:\graphics\Graphics Support 2\Commanders folder\SECRET - 2011 SENIOR LEADERS BRIEF -\photogs\090309-F-5040D-952.jpg"/>
          <p:cNvPicPr>
            <a:picLocks noChangeAspect="1" noChangeArrowheads="1"/>
          </p:cNvPicPr>
          <p:nvPr/>
        </p:nvPicPr>
        <p:blipFill>
          <a:blip r:embed="rId6" cstate="print"/>
          <a:srcRect/>
          <a:stretch>
            <a:fillRect/>
          </a:stretch>
        </p:blipFill>
        <p:spPr bwMode="auto">
          <a:xfrm>
            <a:off x="2390488" y="1905000"/>
            <a:ext cx="2133600" cy="1524000"/>
          </a:xfrm>
          <a:prstGeom prst="rect">
            <a:avLst/>
          </a:prstGeom>
          <a:ln>
            <a:noFill/>
          </a:ln>
          <a:effectLst>
            <a:softEdge rad="112500"/>
          </a:effectLst>
        </p:spPr>
      </p:pic>
      <p:pic>
        <p:nvPicPr>
          <p:cNvPr id="75782" name="Picture 6" descr="Y:\graphics\Graphics Support 2\Commanders folder\SECRET - 2011 SENIOR LEADERS BRIEF -\photogs\080214-N-4500G-050.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68754" y="1946204"/>
            <a:ext cx="1946646" cy="1482796"/>
          </a:xfrm>
          <a:prstGeom prst="rect">
            <a:avLst/>
          </a:prstGeom>
          <a:ln>
            <a:noFill/>
          </a:ln>
          <a:effectLst>
            <a:softEdge rad="112500"/>
          </a:effectLst>
        </p:spPr>
      </p:pic>
      <p:sp>
        <p:nvSpPr>
          <p:cNvPr id="26" name="Rectangle 25"/>
          <p:cNvSpPr/>
          <p:nvPr/>
        </p:nvSpPr>
        <p:spPr>
          <a:xfrm>
            <a:off x="3733800" y="4038600"/>
            <a:ext cx="5105400" cy="2362200"/>
          </a:xfrm>
          <a:prstGeom prst="rect">
            <a:avLst/>
          </a:prstGeom>
          <a:solidFill>
            <a:schemeClr val="bg1">
              <a:alpha val="34902"/>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21" name="Rectangle 3"/>
          <p:cNvSpPr>
            <a:spLocks noChangeArrowheads="1"/>
          </p:cNvSpPr>
          <p:nvPr/>
        </p:nvSpPr>
        <p:spPr bwMode="auto">
          <a:xfrm>
            <a:off x="1066800" y="3505200"/>
            <a:ext cx="7696200" cy="2677656"/>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marL="60325">
              <a:lnSpc>
                <a:spcPct val="150000"/>
              </a:lnSpc>
              <a:defRPr/>
            </a:pPr>
            <a:endParaRPr lang="en-US" sz="1400" b="1" dirty="0">
              <a:solidFill>
                <a:prstClr val="white"/>
              </a:solidFill>
              <a:latin typeface="Eurostile" pitchFamily="34" charset="0"/>
            </a:endParaRPr>
          </a:p>
          <a:p>
            <a:pPr marL="60325">
              <a:lnSpc>
                <a:spcPct val="150000"/>
              </a:lnSpc>
              <a:defRPr/>
            </a:pPr>
            <a:endParaRPr lang="en-US" sz="1400" b="1" dirty="0">
              <a:solidFill>
                <a:prstClr val="white"/>
              </a:solidFill>
              <a:latin typeface="Eurostile" pitchFamily="34" charset="0"/>
            </a:endParaRPr>
          </a:p>
          <a:p>
            <a:pPr marL="2803525" lvl="6">
              <a:lnSpc>
                <a:spcPct val="150000"/>
              </a:lnSpc>
              <a:buFont typeface="Arial" pitchFamily="34" charset="0"/>
              <a:buChar char="•"/>
              <a:defRPr/>
            </a:pPr>
            <a:r>
              <a:rPr lang="en-US" sz="1400" b="1" dirty="0">
                <a:solidFill>
                  <a:prstClr val="white"/>
                </a:solidFill>
                <a:latin typeface="Eurostile" pitchFamily="34" charset="0"/>
              </a:rPr>
              <a:t> Humans are more important than hardware</a:t>
            </a:r>
          </a:p>
          <a:p>
            <a:pPr marL="2803525" lvl="6">
              <a:lnSpc>
                <a:spcPct val="150000"/>
              </a:lnSpc>
              <a:buFont typeface="Arial" pitchFamily="34" charset="0"/>
              <a:buChar char="•"/>
              <a:defRPr/>
            </a:pPr>
            <a:r>
              <a:rPr lang="en-US" sz="1400" b="1" dirty="0">
                <a:solidFill>
                  <a:prstClr val="white"/>
                </a:solidFill>
                <a:latin typeface="Eurostile" pitchFamily="34" charset="0"/>
              </a:rPr>
              <a:t> Quality is better than quantity</a:t>
            </a:r>
          </a:p>
          <a:p>
            <a:pPr marL="2803525" lvl="6">
              <a:lnSpc>
                <a:spcPct val="150000"/>
              </a:lnSpc>
              <a:buFont typeface="Arial" pitchFamily="34" charset="0"/>
              <a:buChar char="•"/>
              <a:defRPr/>
            </a:pPr>
            <a:r>
              <a:rPr lang="en-US" sz="1400" b="1" dirty="0">
                <a:solidFill>
                  <a:prstClr val="white"/>
                </a:solidFill>
                <a:latin typeface="Eurostile" pitchFamily="34" charset="0"/>
              </a:rPr>
              <a:t> Special Operations Forces cannot be mass produced</a:t>
            </a:r>
          </a:p>
          <a:p>
            <a:pPr marL="2803525" lvl="6">
              <a:lnSpc>
                <a:spcPct val="150000"/>
              </a:lnSpc>
              <a:buFont typeface="Arial" pitchFamily="34" charset="0"/>
              <a:buChar char="•"/>
              <a:defRPr/>
            </a:pPr>
            <a:r>
              <a:rPr lang="en-US" sz="1400" b="1" dirty="0">
                <a:solidFill>
                  <a:prstClr val="white"/>
                </a:solidFill>
                <a:latin typeface="Eurostile" pitchFamily="34" charset="0"/>
              </a:rPr>
              <a:t> Competent Special Operations Forces cannot be </a:t>
            </a:r>
          </a:p>
          <a:p>
            <a:pPr marL="60325">
              <a:lnSpc>
                <a:spcPct val="150000"/>
              </a:lnSpc>
              <a:defRPr/>
            </a:pPr>
            <a:r>
              <a:rPr lang="en-US" sz="1400" b="1" dirty="0">
                <a:solidFill>
                  <a:prstClr val="white"/>
                </a:solidFill>
                <a:latin typeface="Eurostile" pitchFamily="34" charset="0"/>
              </a:rPr>
              <a:t>           			   created after emergencies occur</a:t>
            </a:r>
          </a:p>
          <a:p>
            <a:pPr marL="2803525" lvl="6">
              <a:lnSpc>
                <a:spcPct val="150000"/>
              </a:lnSpc>
              <a:buFont typeface="Arial" pitchFamily="34" charset="0"/>
              <a:buChar char="•"/>
              <a:defRPr/>
            </a:pPr>
            <a:r>
              <a:rPr lang="en-US" sz="1400" b="1" dirty="0">
                <a:solidFill>
                  <a:prstClr val="white"/>
                </a:solidFill>
                <a:latin typeface="Eurostile" pitchFamily="34" charset="0"/>
              </a:rPr>
              <a:t> Most SOF operations require Services’ support           </a:t>
            </a:r>
          </a:p>
        </p:txBody>
      </p:sp>
      <p:sp>
        <p:nvSpPr>
          <p:cNvPr id="28" name="Rectangle 27"/>
          <p:cNvSpPr/>
          <p:nvPr/>
        </p:nvSpPr>
        <p:spPr>
          <a:xfrm>
            <a:off x="399415" y="1450340"/>
            <a:ext cx="144780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2066" name="Text Box 5"/>
          <p:cNvSpPr txBox="1">
            <a:spLocks noChangeArrowheads="1"/>
          </p:cNvSpPr>
          <p:nvPr/>
        </p:nvSpPr>
        <p:spPr bwMode="auto">
          <a:xfrm>
            <a:off x="193040" y="1525052"/>
            <a:ext cx="186055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latin typeface="Verdana" pitchFamily="34" charset="0"/>
              </a:rPr>
              <a:t>INTEGRITY</a:t>
            </a:r>
          </a:p>
        </p:txBody>
      </p:sp>
      <p:sp>
        <p:nvSpPr>
          <p:cNvPr id="11" name="Rectangle 10"/>
          <p:cNvSpPr/>
          <p:nvPr/>
        </p:nvSpPr>
        <p:spPr>
          <a:xfrm>
            <a:off x="0" y="570978"/>
            <a:ext cx="9144000" cy="523220"/>
          </a:xfrm>
          <a:prstGeom prst="rect">
            <a:avLst/>
          </a:prstGeom>
        </p:spPr>
        <p:txBody>
          <a:bodyPr wrap="square">
            <a:spAutoFit/>
          </a:bodyPr>
          <a:lstStyle/>
          <a:p>
            <a:pPr algn="ctr">
              <a:defRPr/>
            </a:pPr>
            <a:r>
              <a:rPr lang="en-US" sz="28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SOF’s Advantage -- Its People</a:t>
            </a:r>
          </a:p>
        </p:txBody>
      </p:sp>
      <p:sp>
        <p:nvSpPr>
          <p:cNvPr id="2064" name="Text Box 5"/>
          <p:cNvSpPr txBox="1">
            <a:spLocks noChangeArrowheads="1"/>
          </p:cNvSpPr>
          <p:nvPr/>
        </p:nvSpPr>
        <p:spPr bwMode="auto">
          <a:xfrm>
            <a:off x="2352388" y="1525052"/>
            <a:ext cx="220980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latin typeface="Verdana" pitchFamily="34" charset="0"/>
              </a:rPr>
              <a:t>COMPETENCE</a:t>
            </a:r>
          </a:p>
        </p:txBody>
      </p:sp>
      <p:sp>
        <p:nvSpPr>
          <p:cNvPr id="31" name="TextBox 30"/>
          <p:cNvSpPr txBox="1"/>
          <p:nvPr/>
        </p:nvSpPr>
        <p:spPr>
          <a:xfrm>
            <a:off x="3810000" y="3667780"/>
            <a:ext cx="4953000" cy="523220"/>
          </a:xfrm>
          <a:prstGeom prst="rect">
            <a:avLst/>
          </a:prstGeom>
          <a:noFill/>
        </p:spPr>
        <p:txBody>
          <a:bodyPr wrap="square">
            <a:spAutoFit/>
          </a:bodyPr>
          <a:lstStyle/>
          <a:p>
            <a:pPr>
              <a:defRPr/>
            </a:pPr>
            <a:r>
              <a:rPr lang="en-US" sz="2800" b="1" dirty="0">
                <a:solidFill>
                  <a:srgbClr val="FFC000"/>
                </a:solidFill>
                <a:effectLst>
                  <a:outerShdw blurRad="38100" dist="38100" dir="2700000" algn="tl">
                    <a:srgbClr val="000000">
                      <a:alpha val="43137"/>
                    </a:srgbClr>
                  </a:outerShdw>
                </a:effectLst>
                <a:latin typeface="Verdana" pitchFamily="34" charset="0"/>
                <a:cs typeface="Times New Roman" pitchFamily="18" charset="0"/>
              </a:rPr>
              <a:t>SOF  TRUTHS</a:t>
            </a:r>
            <a:endParaRPr lang="en-US" sz="2800" b="1" dirty="0">
              <a:solidFill>
                <a:srgbClr val="FFC000"/>
              </a:solidFill>
              <a:latin typeface="Verdana" pitchFamily="34" charset="0"/>
              <a:cs typeface="Times New Roman" pitchFamily="18" charset="0"/>
            </a:endParaRPr>
          </a:p>
        </p:txBody>
      </p:sp>
      <p:sp>
        <p:nvSpPr>
          <p:cNvPr id="2062" name="Text Box 5"/>
          <p:cNvSpPr txBox="1">
            <a:spLocks noChangeArrowheads="1"/>
          </p:cNvSpPr>
          <p:nvPr/>
        </p:nvSpPr>
        <p:spPr bwMode="auto">
          <a:xfrm>
            <a:off x="7065777" y="1525052"/>
            <a:ext cx="175260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latin typeface="Eurostile" pitchFamily="34" charset="0"/>
              </a:rPr>
              <a:t>CREATIVITY</a:t>
            </a:r>
          </a:p>
        </p:txBody>
      </p:sp>
      <p:pic>
        <p:nvPicPr>
          <p:cNvPr id="176131" name="Picture 3" descr="U:\Graphics Support 2\PHOTOS\A - SOF PUBLIC AFFAIRS PHOTO LIBRARY\MARSOC\MARSOC MARINE small.png"/>
          <p:cNvPicPr>
            <a:picLocks noChangeAspect="1" noChangeArrowheads="1"/>
          </p:cNvPicPr>
          <p:nvPr/>
        </p:nvPicPr>
        <p:blipFill>
          <a:blip r:embed="rId8" cstate="print"/>
          <a:srcRect/>
          <a:stretch>
            <a:fillRect/>
          </a:stretch>
        </p:blipFill>
        <p:spPr bwMode="auto">
          <a:xfrm>
            <a:off x="533400" y="2438400"/>
            <a:ext cx="3426486" cy="4419600"/>
          </a:xfrm>
          <a:prstGeom prst="rect">
            <a:avLst/>
          </a:prstGeom>
          <a:noFill/>
        </p:spPr>
      </p:pic>
      <p:pic>
        <p:nvPicPr>
          <p:cNvPr id="42" name="Picture 2" descr="U:\Graphics Support 2\Logos\SOCOM Shield\SOCOM LOGO.png"/>
          <p:cNvPicPr>
            <a:picLocks noChangeAspect="1" noChangeArrowheads="1"/>
          </p:cNvPicPr>
          <p:nvPr/>
        </p:nvPicPr>
        <p:blipFill>
          <a:blip r:embed="rId9" cstate="print"/>
          <a:srcRect/>
          <a:stretch>
            <a:fillRect/>
          </a:stretch>
        </p:blipFill>
        <p:spPr bwMode="auto">
          <a:xfrm>
            <a:off x="7838777" y="3505200"/>
            <a:ext cx="1076623" cy="1219200"/>
          </a:xfrm>
          <a:prstGeom prst="rect">
            <a:avLst/>
          </a:prstGeom>
          <a:noFill/>
          <a:effectLst>
            <a:outerShdw blurRad="50800" dist="38100" dir="5400000" algn="t" rotWithShape="0">
              <a:prstClr val="black">
                <a:alpha val="40000"/>
              </a:prstClr>
            </a:outerShdw>
          </a:effectLst>
        </p:spPr>
      </p:pic>
      <p:sp>
        <p:nvSpPr>
          <p:cNvPr id="48" name="Text Box 5"/>
          <p:cNvSpPr txBox="1">
            <a:spLocks noChangeArrowheads="1"/>
          </p:cNvSpPr>
          <p:nvPr/>
        </p:nvSpPr>
        <p:spPr bwMode="auto">
          <a:xfrm>
            <a:off x="4867275" y="1525052"/>
            <a:ext cx="154305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latin typeface="Verdana" pitchFamily="34" charset="0"/>
              </a:rPr>
              <a:t>COURAGE</a:t>
            </a:r>
          </a:p>
        </p:txBody>
      </p:sp>
    </p:spTree>
    <p:extLst>
      <p:ext uri="{BB962C8B-B14F-4D97-AF65-F5344CB8AC3E}">
        <p14:creationId xmlns:p14="http://schemas.microsoft.com/office/powerpoint/2010/main" val="24820348"/>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5181600"/>
            <a:ext cx="9144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9" name="Picture 38" descr="BANNER File.png"/>
          <p:cNvPicPr>
            <a:picLocks noChangeAspect="1"/>
          </p:cNvPicPr>
          <p:nvPr/>
        </p:nvPicPr>
        <p:blipFill>
          <a:blip r:embed="rId3" cstate="print"/>
          <a:stretch>
            <a:fillRect/>
          </a:stretch>
        </p:blipFill>
        <p:spPr>
          <a:xfrm>
            <a:off x="0" y="304800"/>
            <a:ext cx="9144000" cy="1219200"/>
          </a:xfrm>
          <a:prstGeom prst="rect">
            <a:avLst/>
          </a:prstGeom>
        </p:spPr>
      </p:pic>
      <p:pic>
        <p:nvPicPr>
          <p:cNvPr id="10" name="Picture 9" descr="R:\SOCC\Permission Restricted\CAG\01- New Filing System\Command Brief\New Master Brief 011545RFEB10\20100128 FINAL Files\pngs\Core-Act3.png"/>
          <p:cNvPicPr>
            <a:picLocks noChangeAspect="1" noChangeArrowheads="1"/>
          </p:cNvPicPr>
          <p:nvPr/>
        </p:nvPicPr>
        <p:blipFill>
          <a:blip r:embed="rId4" cstate="print"/>
          <a:srcRect/>
          <a:stretch>
            <a:fillRect/>
          </a:stretch>
        </p:blipFill>
        <p:spPr bwMode="auto">
          <a:xfrm>
            <a:off x="6934200" y="5181600"/>
            <a:ext cx="2008239" cy="1600200"/>
          </a:xfrm>
          <a:prstGeom prst="rect">
            <a:avLst/>
          </a:prstGeom>
          <a:ln>
            <a:noFill/>
          </a:ln>
          <a:effectLst>
            <a:softEdge rad="112500"/>
          </a:effectLst>
        </p:spPr>
      </p:pic>
      <p:sp>
        <p:nvSpPr>
          <p:cNvPr id="31" name="Rectangle 30"/>
          <p:cNvSpPr/>
          <p:nvPr/>
        </p:nvSpPr>
        <p:spPr>
          <a:xfrm>
            <a:off x="685800" y="1371600"/>
            <a:ext cx="7848600" cy="3810000"/>
          </a:xfrm>
          <a:prstGeom prst="rect">
            <a:avLst/>
          </a:prstGeom>
          <a:solidFill>
            <a:schemeClr val="tx1">
              <a:lumMod val="65000"/>
              <a:lumOff val="35000"/>
            </a:schemeClr>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Eurostile" pitchFamily="34" charset="0"/>
            </a:endParaRPr>
          </a:p>
        </p:txBody>
      </p:sp>
      <p:sp>
        <p:nvSpPr>
          <p:cNvPr id="7" name="Text Box 3"/>
          <p:cNvSpPr txBox="1">
            <a:spLocks noChangeArrowheads="1"/>
          </p:cNvSpPr>
          <p:nvPr/>
        </p:nvSpPr>
        <p:spPr bwMode="auto">
          <a:xfrm>
            <a:off x="76200" y="685800"/>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 SOF Core Activities and Operations</a:t>
            </a:r>
          </a:p>
        </p:txBody>
      </p:sp>
      <p:pic>
        <p:nvPicPr>
          <p:cNvPr id="8" name="Picture 7"/>
          <p:cNvPicPr>
            <a:picLocks noChangeAspect="1" noChangeArrowheads="1"/>
          </p:cNvPicPr>
          <p:nvPr/>
        </p:nvPicPr>
        <p:blipFill>
          <a:blip r:embed="rId5" cstate="print"/>
          <a:srcRect/>
          <a:stretch>
            <a:fillRect/>
          </a:stretch>
        </p:blipFill>
        <p:spPr bwMode="auto">
          <a:xfrm>
            <a:off x="228600" y="5334000"/>
            <a:ext cx="2209800" cy="1464195"/>
          </a:xfrm>
          <a:prstGeom prst="rect">
            <a:avLst/>
          </a:prstGeom>
          <a:ln>
            <a:noFill/>
          </a:ln>
          <a:effectLst>
            <a:softEdge rad="112500"/>
          </a:effectLst>
        </p:spPr>
      </p:pic>
      <p:sp>
        <p:nvSpPr>
          <p:cNvPr id="14" name="TextBox 13"/>
          <p:cNvSpPr txBox="1"/>
          <p:nvPr/>
        </p:nvSpPr>
        <p:spPr>
          <a:xfrm>
            <a:off x="228600" y="2057400"/>
            <a:ext cx="1524000" cy="646331"/>
          </a:xfrm>
          <a:prstGeom prst="rect">
            <a:avLst/>
          </a:prstGeom>
          <a:noFill/>
        </p:spPr>
        <p:txBody>
          <a:bodyPr wrap="square" rtlCol="0">
            <a:spAutoFit/>
          </a:bodyPr>
          <a:lstStyle/>
          <a:p>
            <a:pPr algn="r"/>
            <a:r>
              <a:rPr lang="en-US" sz="1200" b="1" dirty="0">
                <a:solidFill>
                  <a:prstClr val="white"/>
                </a:solidFill>
                <a:effectLst>
                  <a:outerShdw blurRad="38100" dist="38100" dir="2700000" algn="tl">
                    <a:srgbClr val="000000">
                      <a:alpha val="43137"/>
                    </a:srgbClr>
                  </a:outerShdw>
                </a:effectLst>
                <a:latin typeface="Eurostile" pitchFamily="34" charset="0"/>
              </a:rPr>
              <a:t>Preparation</a:t>
            </a:r>
          </a:p>
          <a:p>
            <a:pPr algn="r"/>
            <a:r>
              <a:rPr lang="en-US" sz="1200" b="1" dirty="0">
                <a:solidFill>
                  <a:prstClr val="white"/>
                </a:solidFill>
                <a:effectLst>
                  <a:outerShdw blurRad="38100" dist="38100" dir="2700000" algn="tl">
                    <a:srgbClr val="000000">
                      <a:alpha val="43137"/>
                    </a:srgbClr>
                  </a:outerShdw>
                </a:effectLst>
                <a:latin typeface="Eurostile" pitchFamily="34" charset="0"/>
              </a:rPr>
              <a:t>of the</a:t>
            </a:r>
          </a:p>
          <a:p>
            <a:pPr algn="r"/>
            <a:r>
              <a:rPr lang="en-US" sz="1200" b="1" dirty="0">
                <a:solidFill>
                  <a:prstClr val="white"/>
                </a:solidFill>
                <a:effectLst>
                  <a:outerShdw blurRad="38100" dist="38100" dir="2700000" algn="tl">
                    <a:srgbClr val="000000">
                      <a:alpha val="43137"/>
                    </a:srgbClr>
                  </a:outerShdw>
                </a:effectLst>
                <a:latin typeface="Eurostile" pitchFamily="34" charset="0"/>
              </a:rPr>
              <a:t>environment</a:t>
            </a:r>
          </a:p>
        </p:txBody>
      </p:sp>
      <p:sp>
        <p:nvSpPr>
          <p:cNvPr id="15" name="TextBox 14"/>
          <p:cNvSpPr txBox="1"/>
          <p:nvPr/>
        </p:nvSpPr>
        <p:spPr>
          <a:xfrm>
            <a:off x="990600" y="3048000"/>
            <a:ext cx="762000" cy="461665"/>
          </a:xfrm>
          <a:prstGeom prst="rect">
            <a:avLst/>
          </a:prstGeom>
          <a:noFill/>
        </p:spPr>
        <p:txBody>
          <a:bodyPr wrap="square" rtlCol="0">
            <a:spAutoFit/>
          </a:bodyPr>
          <a:lstStyle/>
          <a:p>
            <a:pPr algn="r"/>
            <a:r>
              <a:rPr lang="en-US" sz="1200" b="1" dirty="0">
                <a:solidFill>
                  <a:prstClr val="white"/>
                </a:solidFill>
                <a:effectLst>
                  <a:outerShdw blurRad="38100" dist="38100" dir="2700000" algn="tl">
                    <a:srgbClr val="000000">
                      <a:alpha val="43137"/>
                    </a:srgbClr>
                  </a:outerShdw>
                </a:effectLst>
                <a:latin typeface="Eurostile" pitchFamily="34" charset="0"/>
              </a:rPr>
              <a:t>Direct</a:t>
            </a:r>
          </a:p>
          <a:p>
            <a:pPr algn="r"/>
            <a:r>
              <a:rPr lang="en-US" sz="1200" b="1" dirty="0">
                <a:solidFill>
                  <a:prstClr val="white"/>
                </a:solidFill>
                <a:effectLst>
                  <a:outerShdw blurRad="38100" dist="38100" dir="2700000" algn="tl">
                    <a:srgbClr val="000000">
                      <a:alpha val="43137"/>
                    </a:srgbClr>
                  </a:outerShdw>
                </a:effectLst>
                <a:latin typeface="Eurostile" pitchFamily="34" charset="0"/>
              </a:rPr>
              <a:t>Action</a:t>
            </a:r>
          </a:p>
        </p:txBody>
      </p:sp>
      <p:sp>
        <p:nvSpPr>
          <p:cNvPr id="16" name="TextBox 15"/>
          <p:cNvSpPr txBox="1"/>
          <p:nvPr/>
        </p:nvSpPr>
        <p:spPr>
          <a:xfrm>
            <a:off x="929148" y="3886200"/>
            <a:ext cx="838200" cy="646331"/>
          </a:xfrm>
          <a:prstGeom prst="rect">
            <a:avLst/>
          </a:prstGeom>
          <a:noFill/>
        </p:spPr>
        <p:txBody>
          <a:bodyPr wrap="square" rtlCol="0">
            <a:spAutoFit/>
          </a:bodyPr>
          <a:lstStyle/>
          <a:p>
            <a:pPr algn="r"/>
            <a:r>
              <a:rPr lang="en-US" sz="1200" b="1" dirty="0">
                <a:solidFill>
                  <a:prstClr val="white"/>
                </a:solidFill>
                <a:effectLst>
                  <a:outerShdw blurRad="38100" dist="38100" dir="2700000" algn="tl">
                    <a:srgbClr val="000000">
                      <a:alpha val="43137"/>
                    </a:srgbClr>
                  </a:outerShdw>
                </a:effectLst>
                <a:latin typeface="Eurostile" pitchFamily="34" charset="0"/>
              </a:rPr>
              <a:t>SOF</a:t>
            </a:r>
          </a:p>
          <a:p>
            <a:pPr algn="r"/>
            <a:r>
              <a:rPr lang="en-US" sz="1200" b="1" dirty="0">
                <a:solidFill>
                  <a:prstClr val="white"/>
                </a:solidFill>
                <a:effectLst>
                  <a:outerShdw blurRad="38100" dist="38100" dir="2700000" algn="tl">
                    <a:srgbClr val="000000">
                      <a:alpha val="43137"/>
                    </a:srgbClr>
                  </a:outerShdw>
                </a:effectLst>
                <a:latin typeface="Eurostile" pitchFamily="34" charset="0"/>
              </a:rPr>
              <a:t>Combat</a:t>
            </a:r>
          </a:p>
          <a:p>
            <a:pPr algn="r"/>
            <a:r>
              <a:rPr lang="en-US" sz="1200" b="1" dirty="0">
                <a:solidFill>
                  <a:prstClr val="white"/>
                </a:solidFill>
                <a:effectLst>
                  <a:outerShdw blurRad="38100" dist="38100" dir="2700000" algn="tl">
                    <a:srgbClr val="000000">
                      <a:alpha val="43137"/>
                    </a:srgbClr>
                  </a:outerShdw>
                </a:effectLst>
                <a:latin typeface="Eurostile" pitchFamily="34" charset="0"/>
              </a:rPr>
              <a:t>Support</a:t>
            </a:r>
          </a:p>
        </p:txBody>
      </p:sp>
      <p:sp>
        <p:nvSpPr>
          <p:cNvPr id="18" name="TextBox 17"/>
          <p:cNvSpPr txBox="1"/>
          <p:nvPr/>
        </p:nvSpPr>
        <p:spPr>
          <a:xfrm>
            <a:off x="1600200" y="1447800"/>
            <a:ext cx="1524000" cy="461665"/>
          </a:xfrm>
          <a:prstGeom prst="rect">
            <a:avLst/>
          </a:prstGeom>
          <a:noFill/>
        </p:spPr>
        <p:txBody>
          <a:bodyPr wrap="square" rtlCol="0">
            <a:spAutoFit/>
          </a:bodyPr>
          <a:lstStyle/>
          <a:p>
            <a:pPr algn="r"/>
            <a:r>
              <a:rPr lang="en-US" sz="1200" b="1" dirty="0">
                <a:solidFill>
                  <a:prstClr val="white"/>
                </a:solidFill>
                <a:effectLst>
                  <a:outerShdw blurRad="38100" dist="38100" dir="2700000" algn="tl">
                    <a:srgbClr val="000000">
                      <a:alpha val="43137"/>
                    </a:srgbClr>
                  </a:outerShdw>
                </a:effectLst>
                <a:latin typeface="Eurostile" pitchFamily="34" charset="0"/>
              </a:rPr>
              <a:t>Special</a:t>
            </a:r>
          </a:p>
          <a:p>
            <a:pPr algn="r"/>
            <a:r>
              <a:rPr lang="en-US" sz="1200" b="1" dirty="0">
                <a:solidFill>
                  <a:prstClr val="white"/>
                </a:solidFill>
                <a:effectLst>
                  <a:outerShdw blurRad="38100" dist="38100" dir="2700000" algn="tl">
                    <a:srgbClr val="000000">
                      <a:alpha val="43137"/>
                    </a:srgbClr>
                  </a:outerShdw>
                </a:effectLst>
                <a:latin typeface="Eurostile" pitchFamily="34" charset="0"/>
              </a:rPr>
              <a:t>Reconnaissance</a:t>
            </a:r>
          </a:p>
        </p:txBody>
      </p:sp>
      <p:sp>
        <p:nvSpPr>
          <p:cNvPr id="19" name="TextBox 18"/>
          <p:cNvSpPr txBox="1"/>
          <p:nvPr/>
        </p:nvSpPr>
        <p:spPr>
          <a:xfrm>
            <a:off x="3124200" y="1504890"/>
            <a:ext cx="2667000" cy="400110"/>
          </a:xfrm>
          <a:prstGeom prst="rect">
            <a:avLst/>
          </a:prstGeom>
          <a:noFill/>
        </p:spPr>
        <p:txBody>
          <a:bodyPr wrap="square" rtlCol="0">
            <a:spAutoFit/>
          </a:bodyPr>
          <a:lstStyle/>
          <a:p>
            <a:pPr algn="ctr"/>
            <a:r>
              <a:rPr lang="en-US" sz="2000" b="1" dirty="0">
                <a:solidFill>
                  <a:prstClr val="white"/>
                </a:solidFill>
                <a:effectLst>
                  <a:outerShdw blurRad="38100" dist="38100" dir="2700000" algn="tl">
                    <a:srgbClr val="000000">
                      <a:alpha val="43137"/>
                    </a:srgbClr>
                  </a:outerShdw>
                </a:effectLst>
                <a:latin typeface="Eurostile" pitchFamily="34" charset="0"/>
              </a:rPr>
              <a:t>CORE ACTIVITIES</a:t>
            </a:r>
          </a:p>
        </p:txBody>
      </p:sp>
      <p:sp>
        <p:nvSpPr>
          <p:cNvPr id="20" name="TextBox 19"/>
          <p:cNvSpPr txBox="1"/>
          <p:nvPr/>
        </p:nvSpPr>
        <p:spPr>
          <a:xfrm>
            <a:off x="7315200" y="2140803"/>
            <a:ext cx="1524000" cy="830997"/>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latin typeface="Eurostile" pitchFamily="34" charset="0"/>
              </a:rPr>
              <a:t>Military</a:t>
            </a:r>
          </a:p>
          <a:p>
            <a:r>
              <a:rPr lang="en-US" sz="1200" b="1" dirty="0">
                <a:solidFill>
                  <a:prstClr val="white"/>
                </a:solidFill>
                <a:effectLst>
                  <a:outerShdw blurRad="38100" dist="38100" dir="2700000" algn="tl">
                    <a:srgbClr val="000000">
                      <a:alpha val="43137"/>
                    </a:srgbClr>
                  </a:outerShdw>
                </a:effectLst>
                <a:latin typeface="Eurostile" pitchFamily="34" charset="0"/>
              </a:rPr>
              <a:t>Information</a:t>
            </a:r>
          </a:p>
          <a:p>
            <a:r>
              <a:rPr lang="en-US" sz="1200" b="1" dirty="0">
                <a:solidFill>
                  <a:prstClr val="white"/>
                </a:solidFill>
                <a:effectLst>
                  <a:outerShdw blurRad="38100" dist="38100" dir="2700000" algn="tl">
                    <a:srgbClr val="000000">
                      <a:alpha val="43137"/>
                    </a:srgbClr>
                  </a:outerShdw>
                </a:effectLst>
                <a:latin typeface="Eurostile" pitchFamily="34" charset="0"/>
              </a:rPr>
              <a:t>Support</a:t>
            </a:r>
          </a:p>
          <a:p>
            <a:r>
              <a:rPr lang="en-US" sz="1200" b="1" dirty="0">
                <a:solidFill>
                  <a:prstClr val="white"/>
                </a:solidFill>
                <a:effectLst>
                  <a:outerShdw blurRad="38100" dist="38100" dir="2700000" algn="tl">
                    <a:srgbClr val="000000">
                      <a:alpha val="43137"/>
                    </a:srgbClr>
                  </a:outerShdw>
                </a:effectLst>
                <a:latin typeface="Eurostile" pitchFamily="34" charset="0"/>
              </a:rPr>
              <a:t>Operations</a:t>
            </a:r>
          </a:p>
        </p:txBody>
      </p:sp>
      <p:sp>
        <p:nvSpPr>
          <p:cNvPr id="21" name="TextBox 20"/>
          <p:cNvSpPr txBox="1"/>
          <p:nvPr/>
        </p:nvSpPr>
        <p:spPr>
          <a:xfrm>
            <a:off x="7315200" y="3276600"/>
            <a:ext cx="1143000" cy="461665"/>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latin typeface="Eurostile" pitchFamily="34" charset="0"/>
              </a:rPr>
              <a:t>Civil Affairs</a:t>
            </a:r>
          </a:p>
          <a:p>
            <a:r>
              <a:rPr lang="en-US" sz="1200" b="1" dirty="0">
                <a:solidFill>
                  <a:prstClr val="white"/>
                </a:solidFill>
                <a:effectLst>
                  <a:outerShdw blurRad="38100" dist="38100" dir="2700000" algn="tl">
                    <a:srgbClr val="000000">
                      <a:alpha val="43137"/>
                    </a:srgbClr>
                  </a:outerShdw>
                </a:effectLst>
                <a:latin typeface="Eurostile" pitchFamily="34" charset="0"/>
              </a:rPr>
              <a:t>Operations</a:t>
            </a:r>
          </a:p>
        </p:txBody>
      </p:sp>
      <p:sp>
        <p:nvSpPr>
          <p:cNvPr id="22" name="TextBox 21"/>
          <p:cNvSpPr txBox="1"/>
          <p:nvPr/>
        </p:nvSpPr>
        <p:spPr>
          <a:xfrm>
            <a:off x="5334000" y="4643735"/>
            <a:ext cx="2072148" cy="461665"/>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latin typeface="Eurostile" pitchFamily="34" charset="0"/>
              </a:rPr>
              <a:t>Interdiction and Offensive</a:t>
            </a:r>
          </a:p>
          <a:p>
            <a:r>
              <a:rPr lang="en-US" sz="1200" b="1" dirty="0">
                <a:solidFill>
                  <a:prstClr val="white"/>
                </a:solidFill>
                <a:effectLst>
                  <a:outerShdw blurRad="38100" dist="38100" dir="2700000" algn="tl">
                    <a:srgbClr val="000000">
                      <a:alpha val="43137"/>
                    </a:srgbClr>
                  </a:outerShdw>
                </a:effectLst>
                <a:latin typeface="Eurostile" pitchFamily="34" charset="0"/>
              </a:rPr>
              <a:t>CWMD Operations</a:t>
            </a:r>
          </a:p>
        </p:txBody>
      </p:sp>
      <p:sp>
        <p:nvSpPr>
          <p:cNvPr id="32" name="TextBox 31"/>
          <p:cNvSpPr txBox="1"/>
          <p:nvPr/>
        </p:nvSpPr>
        <p:spPr>
          <a:xfrm>
            <a:off x="5867400" y="1447800"/>
            <a:ext cx="1524000" cy="461665"/>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latin typeface="Eurostile" pitchFamily="34" charset="0"/>
              </a:rPr>
              <a:t>Security Force</a:t>
            </a:r>
          </a:p>
          <a:p>
            <a:r>
              <a:rPr lang="en-US" sz="1200" b="1" dirty="0">
                <a:solidFill>
                  <a:prstClr val="white"/>
                </a:solidFill>
                <a:effectLst>
                  <a:outerShdw blurRad="38100" dist="38100" dir="2700000" algn="tl">
                    <a:srgbClr val="000000">
                      <a:alpha val="43137"/>
                    </a:srgbClr>
                  </a:outerShdw>
                </a:effectLst>
                <a:latin typeface="Eurostile" pitchFamily="34" charset="0"/>
              </a:rPr>
              <a:t>Assistance</a:t>
            </a:r>
          </a:p>
        </p:txBody>
      </p:sp>
      <p:pic>
        <p:nvPicPr>
          <p:cNvPr id="81921" name="Picture 1" descr="C:\Documents and Settings\timothy.lawn1\Desktop\TIM DAILY\WEB\Global Synch.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05400" y="5257800"/>
            <a:ext cx="1599352" cy="1581754"/>
          </a:xfrm>
          <a:prstGeom prst="rect">
            <a:avLst/>
          </a:prstGeom>
          <a:ln>
            <a:noFill/>
          </a:ln>
          <a:effectLst>
            <a:softEdge rad="112500"/>
          </a:effectLst>
        </p:spPr>
      </p:pic>
      <p:pic>
        <p:nvPicPr>
          <p:cNvPr id="9" name="Picture 8" descr="R:\SOCC\Permission Restricted\CAG\01- New Filing System\Command Brief\New Master Brief 011545RFEB10\20100128 FINAL Files\pngs\Core-Act2.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11279" y="5334000"/>
            <a:ext cx="2113121" cy="1515348"/>
          </a:xfrm>
          <a:prstGeom prst="rect">
            <a:avLst/>
          </a:prstGeom>
          <a:ln>
            <a:noFill/>
          </a:ln>
          <a:effectLst>
            <a:softEdge rad="112500"/>
          </a:effectLst>
        </p:spPr>
      </p:pic>
      <p:sp>
        <p:nvSpPr>
          <p:cNvPr id="23" name="TextBox 22"/>
          <p:cNvSpPr txBox="1"/>
          <p:nvPr/>
        </p:nvSpPr>
        <p:spPr>
          <a:xfrm>
            <a:off x="3657600" y="4648200"/>
            <a:ext cx="1371600" cy="461665"/>
          </a:xfrm>
          <a:prstGeom prst="rect">
            <a:avLst/>
          </a:prstGeom>
          <a:noFill/>
        </p:spPr>
        <p:txBody>
          <a:bodyPr wrap="square" rtlCol="0">
            <a:spAutoFit/>
          </a:bodyPr>
          <a:lstStyle/>
          <a:p>
            <a:pPr algn="ctr"/>
            <a:r>
              <a:rPr lang="en-US" sz="1200" b="1" dirty="0">
                <a:solidFill>
                  <a:prstClr val="white"/>
                </a:solidFill>
                <a:latin typeface="Eurostile" pitchFamily="34" charset="0"/>
              </a:rPr>
              <a:t>Hostage Rescue</a:t>
            </a:r>
          </a:p>
          <a:p>
            <a:pPr algn="ctr"/>
            <a:r>
              <a:rPr lang="en-US" sz="1200" b="1" dirty="0">
                <a:solidFill>
                  <a:prstClr val="white"/>
                </a:solidFill>
                <a:latin typeface="Eurostile" pitchFamily="34" charset="0"/>
              </a:rPr>
              <a:t>And Recovery</a:t>
            </a:r>
          </a:p>
        </p:txBody>
      </p:sp>
      <p:sp>
        <p:nvSpPr>
          <p:cNvPr id="24" name="TextBox 23"/>
          <p:cNvSpPr txBox="1"/>
          <p:nvPr/>
        </p:nvSpPr>
        <p:spPr>
          <a:xfrm>
            <a:off x="1905000" y="4643735"/>
            <a:ext cx="1371600" cy="461665"/>
          </a:xfrm>
          <a:prstGeom prst="rect">
            <a:avLst/>
          </a:prstGeom>
          <a:noFill/>
        </p:spPr>
        <p:txBody>
          <a:bodyPr wrap="square" rtlCol="0">
            <a:spAutoFit/>
          </a:bodyPr>
          <a:lstStyle/>
          <a:p>
            <a:pPr algn="r"/>
            <a:r>
              <a:rPr lang="en-US" sz="1200" b="1" dirty="0">
                <a:solidFill>
                  <a:prstClr val="white"/>
                </a:solidFill>
                <a:latin typeface="Eurostile" pitchFamily="34" charset="0"/>
              </a:rPr>
              <a:t>SOF Combat</a:t>
            </a:r>
          </a:p>
          <a:p>
            <a:pPr algn="r"/>
            <a:r>
              <a:rPr lang="en-US" sz="1200" b="1" dirty="0">
                <a:solidFill>
                  <a:prstClr val="white"/>
                </a:solidFill>
                <a:latin typeface="Eurostile" pitchFamily="34" charset="0"/>
              </a:rPr>
              <a:t>Service Support</a:t>
            </a:r>
          </a:p>
        </p:txBody>
      </p:sp>
      <p:grpSp>
        <p:nvGrpSpPr>
          <p:cNvPr id="40" name="Group 39"/>
          <p:cNvGrpSpPr/>
          <p:nvPr/>
        </p:nvGrpSpPr>
        <p:grpSpPr>
          <a:xfrm>
            <a:off x="1524000" y="1962090"/>
            <a:ext cx="5943600" cy="2686110"/>
            <a:chOff x="1524000" y="1962090"/>
            <a:chExt cx="5943600" cy="2686110"/>
          </a:xfrm>
        </p:grpSpPr>
        <p:sp>
          <p:nvSpPr>
            <p:cNvPr id="33" name="Rectangle 32"/>
            <p:cNvSpPr/>
            <p:nvPr/>
          </p:nvSpPr>
          <p:spPr>
            <a:xfrm>
              <a:off x="1828800" y="1981200"/>
              <a:ext cx="5410200" cy="2667000"/>
            </a:xfrm>
            <a:prstGeom prst="rect">
              <a:avLst/>
            </a:prstGeom>
            <a:solidFill>
              <a:schemeClr val="bg1">
                <a:lumMod val="65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Eurostile" pitchFamily="34" charset="0"/>
              </a:endParaRPr>
            </a:p>
          </p:txBody>
        </p:sp>
        <p:sp>
          <p:nvSpPr>
            <p:cNvPr id="34" name="TextBox 33"/>
            <p:cNvSpPr txBox="1"/>
            <p:nvPr/>
          </p:nvSpPr>
          <p:spPr>
            <a:xfrm>
              <a:off x="3124200" y="1962090"/>
              <a:ext cx="2667000" cy="400110"/>
            </a:xfrm>
            <a:prstGeom prst="rect">
              <a:avLst/>
            </a:prstGeom>
            <a:noFill/>
          </p:spPr>
          <p:txBody>
            <a:bodyPr wrap="square" rtlCol="0">
              <a:spAutoFit/>
            </a:bodyPr>
            <a:lstStyle/>
            <a:p>
              <a:pPr algn="ctr"/>
              <a:r>
                <a:rPr lang="en-US" sz="2000" b="1" dirty="0">
                  <a:solidFill>
                    <a:prstClr val="black"/>
                  </a:solidFill>
                  <a:latin typeface="Eurostile" pitchFamily="34" charset="0"/>
                </a:rPr>
                <a:t>CORE</a:t>
              </a:r>
              <a:r>
                <a:rPr lang="en-US" sz="1200" b="1" dirty="0">
                  <a:solidFill>
                    <a:prstClr val="black"/>
                  </a:solidFill>
                  <a:latin typeface="Eurostile" pitchFamily="34" charset="0"/>
                </a:rPr>
                <a:t> </a:t>
              </a:r>
              <a:r>
                <a:rPr lang="en-US" sz="2000" b="1" dirty="0">
                  <a:solidFill>
                    <a:prstClr val="black"/>
                  </a:solidFill>
                  <a:latin typeface="Eurostile" pitchFamily="34" charset="0"/>
                </a:rPr>
                <a:t>OPERATIONS</a:t>
              </a:r>
            </a:p>
          </p:txBody>
        </p:sp>
        <p:sp>
          <p:nvSpPr>
            <p:cNvPr id="25" name="TextBox 24"/>
            <p:cNvSpPr txBox="1"/>
            <p:nvPr/>
          </p:nvSpPr>
          <p:spPr>
            <a:xfrm>
              <a:off x="2057400" y="2435423"/>
              <a:ext cx="1676400" cy="276999"/>
            </a:xfrm>
            <a:prstGeom prst="rect">
              <a:avLst/>
            </a:prstGeom>
            <a:noFill/>
          </p:spPr>
          <p:txBody>
            <a:bodyPr wrap="square" rtlCol="0">
              <a:spAutoFit/>
            </a:bodyPr>
            <a:lstStyle/>
            <a:p>
              <a:pPr algn="ctr"/>
              <a:r>
                <a:rPr lang="en-US" sz="1200" b="1" dirty="0">
                  <a:solidFill>
                    <a:prstClr val="black"/>
                  </a:solidFill>
                  <a:latin typeface="Eurostile" pitchFamily="34" charset="0"/>
                </a:rPr>
                <a:t>Counterinsurgency</a:t>
              </a:r>
            </a:p>
          </p:txBody>
        </p:sp>
        <p:sp>
          <p:nvSpPr>
            <p:cNvPr id="26" name="TextBox 25"/>
            <p:cNvSpPr txBox="1"/>
            <p:nvPr/>
          </p:nvSpPr>
          <p:spPr>
            <a:xfrm>
              <a:off x="1981200" y="3201630"/>
              <a:ext cx="838200" cy="276999"/>
            </a:xfrm>
            <a:prstGeom prst="rect">
              <a:avLst/>
            </a:prstGeom>
            <a:noFill/>
          </p:spPr>
          <p:txBody>
            <a:bodyPr wrap="square" rtlCol="0">
              <a:spAutoFit/>
            </a:bodyPr>
            <a:lstStyle/>
            <a:p>
              <a:pPr algn="ctr"/>
              <a:r>
                <a:rPr lang="en-US" sz="1200" b="1" dirty="0">
                  <a:solidFill>
                    <a:prstClr val="black"/>
                  </a:solidFill>
                  <a:latin typeface="Eurostile" pitchFamily="34" charset="0"/>
                </a:rPr>
                <a:t>Stability</a:t>
              </a:r>
            </a:p>
          </p:txBody>
        </p:sp>
        <p:sp>
          <p:nvSpPr>
            <p:cNvPr id="27" name="TextBox 26"/>
            <p:cNvSpPr txBox="1"/>
            <p:nvPr/>
          </p:nvSpPr>
          <p:spPr>
            <a:xfrm>
              <a:off x="1524000" y="3957935"/>
              <a:ext cx="1981200" cy="461665"/>
            </a:xfrm>
            <a:prstGeom prst="rect">
              <a:avLst/>
            </a:prstGeom>
            <a:noFill/>
          </p:spPr>
          <p:txBody>
            <a:bodyPr wrap="square" rtlCol="0">
              <a:spAutoFit/>
            </a:bodyPr>
            <a:lstStyle/>
            <a:p>
              <a:pPr algn="r"/>
              <a:r>
                <a:rPr lang="en-US" sz="1200" b="1" dirty="0">
                  <a:solidFill>
                    <a:prstClr val="black"/>
                  </a:solidFill>
                  <a:latin typeface="Eurostile" pitchFamily="34" charset="0"/>
                </a:rPr>
                <a:t>Countering Weapons</a:t>
              </a:r>
            </a:p>
            <a:p>
              <a:pPr algn="r"/>
              <a:r>
                <a:rPr lang="en-US" sz="1200" b="1" dirty="0">
                  <a:solidFill>
                    <a:prstClr val="black"/>
                  </a:solidFill>
                  <a:latin typeface="Eurostile" pitchFamily="34" charset="0"/>
                </a:rPr>
                <a:t>Of Mass Destruction</a:t>
              </a:r>
            </a:p>
          </p:txBody>
        </p:sp>
        <p:sp>
          <p:nvSpPr>
            <p:cNvPr id="28" name="TextBox 27"/>
            <p:cNvSpPr txBox="1"/>
            <p:nvPr/>
          </p:nvSpPr>
          <p:spPr>
            <a:xfrm>
              <a:off x="3516495" y="4031144"/>
              <a:ext cx="1676400" cy="276999"/>
            </a:xfrm>
            <a:prstGeom prst="rect">
              <a:avLst/>
            </a:prstGeom>
            <a:noFill/>
          </p:spPr>
          <p:txBody>
            <a:bodyPr wrap="square" rtlCol="0">
              <a:spAutoFit/>
            </a:bodyPr>
            <a:lstStyle/>
            <a:p>
              <a:pPr algn="ctr"/>
              <a:r>
                <a:rPr lang="en-US" sz="1200" b="1" dirty="0">
                  <a:solidFill>
                    <a:prstClr val="black"/>
                  </a:solidFill>
                  <a:latin typeface="Eurostile" pitchFamily="34" charset="0"/>
                </a:rPr>
                <a:t>Counterterrorism</a:t>
              </a:r>
            </a:p>
          </p:txBody>
        </p:sp>
        <p:sp>
          <p:nvSpPr>
            <p:cNvPr id="29" name="TextBox 28"/>
            <p:cNvSpPr txBox="1"/>
            <p:nvPr/>
          </p:nvSpPr>
          <p:spPr>
            <a:xfrm>
              <a:off x="5410200" y="3925669"/>
              <a:ext cx="2057400" cy="646331"/>
            </a:xfrm>
            <a:prstGeom prst="rect">
              <a:avLst/>
            </a:prstGeom>
            <a:noFill/>
          </p:spPr>
          <p:txBody>
            <a:bodyPr wrap="square" rtlCol="0">
              <a:spAutoFit/>
            </a:bodyPr>
            <a:lstStyle/>
            <a:p>
              <a:r>
                <a:rPr lang="en-US" sz="1200" b="1" dirty="0">
                  <a:solidFill>
                    <a:prstClr val="black"/>
                  </a:solidFill>
                  <a:latin typeface="Eurostile" pitchFamily="34" charset="0"/>
                </a:rPr>
                <a:t>Support to Major</a:t>
              </a:r>
            </a:p>
            <a:p>
              <a:r>
                <a:rPr lang="en-US" sz="1200" b="1" dirty="0">
                  <a:solidFill>
                    <a:prstClr val="black"/>
                  </a:solidFill>
                  <a:latin typeface="Eurostile" pitchFamily="34" charset="0"/>
                </a:rPr>
                <a:t>Combat Operations</a:t>
              </a:r>
            </a:p>
            <a:p>
              <a:r>
                <a:rPr lang="en-US" sz="1200" b="1" dirty="0">
                  <a:solidFill>
                    <a:prstClr val="black"/>
                  </a:solidFill>
                  <a:latin typeface="Eurostile" pitchFamily="34" charset="0"/>
                </a:rPr>
                <a:t>and Campaigns</a:t>
              </a:r>
            </a:p>
          </p:txBody>
        </p:sp>
        <p:sp>
          <p:nvSpPr>
            <p:cNvPr id="35" name="TextBox 34"/>
            <p:cNvSpPr txBox="1"/>
            <p:nvPr/>
          </p:nvSpPr>
          <p:spPr>
            <a:xfrm>
              <a:off x="6062583" y="2953434"/>
              <a:ext cx="1143000" cy="646331"/>
            </a:xfrm>
            <a:prstGeom prst="rect">
              <a:avLst/>
            </a:prstGeom>
            <a:noFill/>
          </p:spPr>
          <p:txBody>
            <a:bodyPr wrap="square" rtlCol="0">
              <a:spAutoFit/>
            </a:bodyPr>
            <a:lstStyle/>
            <a:p>
              <a:r>
                <a:rPr lang="en-US" sz="1200" b="1" dirty="0">
                  <a:solidFill>
                    <a:prstClr val="black"/>
                  </a:solidFill>
                  <a:latin typeface="Eurostile" pitchFamily="34" charset="0"/>
                </a:rPr>
                <a:t>Foreign Internal</a:t>
              </a:r>
            </a:p>
            <a:p>
              <a:r>
                <a:rPr lang="en-US" sz="1200" b="1" dirty="0">
                  <a:solidFill>
                    <a:prstClr val="black"/>
                  </a:solidFill>
                  <a:latin typeface="Eurostile" pitchFamily="34" charset="0"/>
                </a:rPr>
                <a:t>Defense</a:t>
              </a:r>
            </a:p>
          </p:txBody>
        </p:sp>
        <p:sp>
          <p:nvSpPr>
            <p:cNvPr id="36" name="TextBox 35"/>
            <p:cNvSpPr txBox="1"/>
            <p:nvPr/>
          </p:nvSpPr>
          <p:spPr>
            <a:xfrm>
              <a:off x="4991100" y="2380565"/>
              <a:ext cx="1600200" cy="461665"/>
            </a:xfrm>
            <a:prstGeom prst="rect">
              <a:avLst/>
            </a:prstGeom>
            <a:noFill/>
          </p:spPr>
          <p:txBody>
            <a:bodyPr wrap="square" rtlCol="0">
              <a:spAutoFit/>
            </a:bodyPr>
            <a:lstStyle/>
            <a:p>
              <a:r>
                <a:rPr lang="en-US" sz="1200" b="1" dirty="0">
                  <a:solidFill>
                    <a:prstClr val="black"/>
                  </a:solidFill>
                  <a:latin typeface="Eurostile" pitchFamily="34" charset="0"/>
                </a:rPr>
                <a:t>Unconventional Warfare</a:t>
              </a:r>
            </a:p>
          </p:txBody>
        </p:sp>
      </p:grpSp>
      <p:sp>
        <p:nvSpPr>
          <p:cNvPr id="37" name="Rectangle 36"/>
          <p:cNvSpPr/>
          <p:nvPr/>
        </p:nvSpPr>
        <p:spPr>
          <a:xfrm>
            <a:off x="2942070" y="3008174"/>
            <a:ext cx="2955060" cy="571381"/>
          </a:xfrm>
          <a:prstGeom prst="rect">
            <a:avLst/>
          </a:prstGeom>
          <a:solidFill>
            <a:srgbClr val="FFC0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Eurostile" pitchFamily="34" charset="0"/>
            </a:endParaRPr>
          </a:p>
        </p:txBody>
      </p:sp>
      <p:sp>
        <p:nvSpPr>
          <p:cNvPr id="38" name="TextBox 37"/>
          <p:cNvSpPr txBox="1"/>
          <p:nvPr/>
        </p:nvSpPr>
        <p:spPr>
          <a:xfrm>
            <a:off x="2667000" y="3104971"/>
            <a:ext cx="3505200" cy="369332"/>
          </a:xfrm>
          <a:prstGeom prst="rect">
            <a:avLst/>
          </a:prstGeom>
          <a:noFill/>
        </p:spPr>
        <p:txBody>
          <a:bodyPr wrap="square" rtlCol="0">
            <a:spAutoFit/>
          </a:bodyPr>
          <a:lstStyle/>
          <a:p>
            <a:pPr algn="ctr"/>
            <a:r>
              <a:rPr lang="en-US" b="1" dirty="0">
                <a:solidFill>
                  <a:prstClr val="black"/>
                </a:solidFill>
                <a:latin typeface="Eurostile" pitchFamily="34" charset="0"/>
              </a:rPr>
              <a:t>Global Campaign Plans</a:t>
            </a:r>
          </a:p>
        </p:txBody>
      </p:sp>
      <p:pic>
        <p:nvPicPr>
          <p:cNvPr id="42" name="Picture 2" descr="U:\Graphics Support 2\Logos\SOCOM Shield\SOCOM LOGO.png"/>
          <p:cNvPicPr>
            <a:picLocks noChangeAspect="1" noChangeArrowheads="1"/>
          </p:cNvPicPr>
          <p:nvPr/>
        </p:nvPicPr>
        <p:blipFill>
          <a:blip r:embed="rId8"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49295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80795" y="1524000"/>
            <a:ext cx="8282205" cy="4876799"/>
            <a:chOff x="480795" y="1524000"/>
            <a:chExt cx="8282205" cy="4876799"/>
          </a:xfrm>
        </p:grpSpPr>
        <p:sp>
          <p:nvSpPr>
            <p:cNvPr id="13" name="Rounded Rectangle 12"/>
            <p:cNvSpPr/>
            <p:nvPr/>
          </p:nvSpPr>
          <p:spPr>
            <a:xfrm>
              <a:off x="480795" y="1590122"/>
              <a:ext cx="8270240" cy="4810677"/>
            </a:xfrm>
            <a:prstGeom prst="roundRect">
              <a:avLst>
                <a:gd name="adj" fmla="val 8535"/>
              </a:avLst>
            </a:prstGeom>
            <a:solidFill>
              <a:srgbClr val="FFFFFF">
                <a:alpha val="85098"/>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17" name="Picture 16" descr="black spear 20.png"/>
            <p:cNvPicPr>
              <a:picLocks noChangeAspect="1"/>
            </p:cNvPicPr>
            <p:nvPr/>
          </p:nvPicPr>
          <p:blipFill>
            <a:blip r:embed="rId3" cstate="print">
              <a:duotone>
                <a:schemeClr val="bg2">
                  <a:shade val="45000"/>
                  <a:satMod val="135000"/>
                </a:schemeClr>
                <a:prstClr val="white"/>
              </a:duotone>
            </a:blip>
            <a:stretch>
              <a:fillRect/>
            </a:stretch>
          </p:blipFill>
          <p:spPr>
            <a:xfrm>
              <a:off x="3911723" y="2619641"/>
              <a:ext cx="1320553" cy="2819400"/>
            </a:xfrm>
            <a:prstGeom prst="rect">
              <a:avLst/>
            </a:prstGeom>
          </p:spPr>
        </p:pic>
      </p:gr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17585" y="656959"/>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What are Special Operations?</a:t>
            </a: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7" name="TextBox 6"/>
          <p:cNvSpPr txBox="1"/>
          <p:nvPr/>
        </p:nvSpPr>
        <p:spPr>
          <a:xfrm>
            <a:off x="580488" y="2281535"/>
            <a:ext cx="7962900" cy="461665"/>
          </a:xfrm>
          <a:prstGeom prst="rect">
            <a:avLst/>
          </a:prstGeom>
          <a:noFill/>
        </p:spPr>
        <p:txBody>
          <a:bodyPr wrap="square" rtlCol="0">
            <a:spAutoFit/>
          </a:bodyPr>
          <a:lstStyle/>
          <a:p>
            <a:pPr algn="ctr" fontAlgn="base">
              <a:spcBef>
                <a:spcPct val="0"/>
              </a:spcBef>
              <a:spcAft>
                <a:spcPct val="0"/>
              </a:spcAft>
            </a:pPr>
            <a:r>
              <a:rPr lang="en-US" sz="2400" b="1" i="1" dirty="0">
                <a:solidFill>
                  <a:srgbClr val="000000"/>
                </a:solidFill>
                <a:latin typeface="Eurostile"/>
                <a:cs typeface="Arial" panose="020B0604020202020204" pitchFamily="34" charset="0"/>
              </a:rPr>
              <a:t> </a:t>
            </a:r>
            <a:endParaRPr lang="en-US" dirty="0">
              <a:solidFill>
                <a:prstClr val="black"/>
              </a:solidFill>
              <a:latin typeface="Eurostile"/>
              <a:cs typeface="Arial" panose="020B0604020202020204" pitchFamily="34" charset="0"/>
            </a:endParaRPr>
          </a:p>
        </p:txBody>
      </p:sp>
      <p:sp>
        <p:nvSpPr>
          <p:cNvPr id="4" name="Rectangle 3"/>
          <p:cNvSpPr/>
          <p:nvPr/>
        </p:nvSpPr>
        <p:spPr>
          <a:xfrm>
            <a:off x="927155" y="1876159"/>
            <a:ext cx="4611658" cy="4154984"/>
          </a:xfrm>
          <a:prstGeom prst="rect">
            <a:avLst/>
          </a:prstGeom>
        </p:spPr>
        <p:txBody>
          <a:bodyPr wrap="square">
            <a:spAutoFit/>
          </a:bodyPr>
          <a:lstStyle/>
          <a:p>
            <a:pPr>
              <a:spcAft>
                <a:spcPts val="1200"/>
              </a:spcAft>
            </a:pPr>
            <a:r>
              <a:rPr lang="en-US" sz="1600" b="1" dirty="0">
                <a:latin typeface="Arial" panose="020B0604020202020204" pitchFamily="34" charset="0"/>
                <a:cs typeface="Arial" panose="020B0604020202020204" pitchFamily="34" charset="0"/>
              </a:rPr>
              <a:t>Operations requiring </a:t>
            </a:r>
            <a:r>
              <a:rPr lang="en-US" sz="1600" b="1" i="1" u="sng" dirty="0">
                <a:solidFill>
                  <a:srgbClr val="0070C0"/>
                </a:solidFill>
                <a:latin typeface="Arial" panose="020B0604020202020204" pitchFamily="34" charset="0"/>
                <a:cs typeface="Arial" panose="020B0604020202020204" pitchFamily="34" charset="0"/>
              </a:rPr>
              <a:t>unique modes</a:t>
            </a:r>
            <a:r>
              <a:rPr lang="en-US" sz="1600" b="1" i="1" dirty="0">
                <a:solidFill>
                  <a:srgbClr val="0070C0"/>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of employment, tactical techniques, equipment  and  training  often  conducted  in  </a:t>
            </a:r>
            <a:r>
              <a:rPr lang="en-US" sz="1600" b="1" i="1" u="sng" dirty="0">
                <a:solidFill>
                  <a:srgbClr val="0070C0"/>
                </a:solidFill>
                <a:latin typeface="Arial" panose="020B0604020202020204" pitchFamily="34" charset="0"/>
                <a:cs typeface="Arial" panose="020B0604020202020204" pitchFamily="34" charset="0"/>
              </a:rPr>
              <a:t>hostile,  denied,  or  politically  sensitive environments</a:t>
            </a:r>
            <a:r>
              <a:rPr lang="en-US" sz="1600" b="1" i="1" dirty="0">
                <a:solidFill>
                  <a:srgbClr val="0070C0"/>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and  characterized  by  one  or  more  of  the  following:  </a:t>
            </a:r>
          </a:p>
          <a:p>
            <a:pPr marL="742950" lvl="1" indent="-285750">
              <a:spcAft>
                <a:spcPts val="1200"/>
              </a:spcAft>
              <a:buFont typeface="Wingdings" panose="05000000000000000000" pitchFamily="2" charset="2"/>
              <a:buChar char="ü"/>
            </a:pPr>
            <a:r>
              <a:rPr lang="en-US" sz="1400" b="1" dirty="0">
                <a:latin typeface="Arial" panose="020B0604020202020204" pitchFamily="34" charset="0"/>
                <a:cs typeface="Arial" panose="020B0604020202020204" pitchFamily="34" charset="0"/>
              </a:rPr>
              <a:t>Time sensitive</a:t>
            </a:r>
          </a:p>
          <a:p>
            <a:pPr marL="742950" lvl="1" indent="-285750">
              <a:spcAft>
                <a:spcPts val="1200"/>
              </a:spcAft>
              <a:buFont typeface="Wingdings" panose="05000000000000000000" pitchFamily="2" charset="2"/>
              <a:buChar char="ü"/>
            </a:pPr>
            <a:r>
              <a:rPr lang="en-US" sz="1400" b="1" dirty="0">
                <a:latin typeface="Arial" panose="020B0604020202020204" pitchFamily="34" charset="0"/>
                <a:cs typeface="Arial" panose="020B0604020202020204" pitchFamily="34" charset="0"/>
              </a:rPr>
              <a:t>Clandestine</a:t>
            </a:r>
          </a:p>
          <a:p>
            <a:pPr marL="742950" lvl="1" indent="-285750">
              <a:spcAft>
                <a:spcPts val="1200"/>
              </a:spcAft>
              <a:buFont typeface="Wingdings" panose="05000000000000000000" pitchFamily="2" charset="2"/>
              <a:buChar char="ü"/>
            </a:pPr>
            <a:r>
              <a:rPr lang="en-US" sz="1400" b="1" dirty="0">
                <a:latin typeface="Arial" panose="020B0604020202020204" pitchFamily="34" charset="0"/>
                <a:cs typeface="Arial" panose="020B0604020202020204" pitchFamily="34" charset="0"/>
              </a:rPr>
              <a:t>Low visibility</a:t>
            </a:r>
          </a:p>
          <a:p>
            <a:pPr marL="742950" lvl="1" indent="-285750">
              <a:spcAft>
                <a:spcPts val="1200"/>
              </a:spcAft>
              <a:buFont typeface="Wingdings" panose="05000000000000000000" pitchFamily="2" charset="2"/>
              <a:buChar char="ü"/>
            </a:pPr>
            <a:r>
              <a:rPr lang="en-US" sz="1400" b="1" dirty="0">
                <a:latin typeface="Arial" panose="020B0604020202020204" pitchFamily="34" charset="0"/>
                <a:cs typeface="Arial" panose="020B0604020202020204" pitchFamily="34" charset="0"/>
              </a:rPr>
              <a:t>Conducted with/through indigenous forces</a:t>
            </a:r>
          </a:p>
          <a:p>
            <a:pPr marL="742950" lvl="1" indent="-285750">
              <a:spcAft>
                <a:spcPts val="1200"/>
              </a:spcAft>
              <a:buFont typeface="Wingdings" panose="05000000000000000000" pitchFamily="2" charset="2"/>
              <a:buChar char="ü"/>
            </a:pPr>
            <a:r>
              <a:rPr lang="en-US" sz="1400" b="1" dirty="0">
                <a:latin typeface="Arial" panose="020B0604020202020204" pitchFamily="34" charset="0"/>
                <a:cs typeface="Arial" panose="020B0604020202020204" pitchFamily="34" charset="0"/>
              </a:rPr>
              <a:t>Requiring </a:t>
            </a:r>
          </a:p>
          <a:p>
            <a:pPr marL="742950" lvl="1" indent="-285750">
              <a:spcAft>
                <a:spcPts val="1200"/>
              </a:spcAft>
              <a:buFont typeface="Wingdings" panose="05000000000000000000" pitchFamily="2" charset="2"/>
              <a:buChar char="ü"/>
            </a:pPr>
            <a:r>
              <a:rPr lang="en-US" sz="1400" b="1" dirty="0">
                <a:latin typeface="Arial" panose="020B0604020202020204" pitchFamily="34" charset="0"/>
                <a:cs typeface="Arial" panose="020B0604020202020204" pitchFamily="34" charset="0"/>
              </a:rPr>
              <a:t>Regional expertise</a:t>
            </a:r>
          </a:p>
          <a:p>
            <a:pPr marL="742950" lvl="1" indent="-285750">
              <a:spcAft>
                <a:spcPts val="1200"/>
              </a:spcAft>
              <a:buFont typeface="Wingdings" panose="05000000000000000000" pitchFamily="2" charset="2"/>
              <a:buChar char="ü"/>
            </a:pPr>
            <a:r>
              <a:rPr lang="en-US" sz="1400" b="1" dirty="0">
                <a:latin typeface="Arial" panose="020B0604020202020204" pitchFamily="34" charset="0"/>
                <a:cs typeface="Arial" panose="020B0604020202020204" pitchFamily="34" charset="0"/>
              </a:rPr>
              <a:t>A high degree of risk </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79415" y="2281535"/>
            <a:ext cx="2589900" cy="3345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1674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 spear 20.png"/>
          <p:cNvPicPr>
            <a:picLocks noChangeAspect="1"/>
          </p:cNvPicPr>
          <p:nvPr/>
        </p:nvPicPr>
        <p:blipFill>
          <a:blip r:embed="rId3" cstate="print">
            <a:biLevel thresh="75000"/>
          </a:blip>
          <a:stretch>
            <a:fillRect/>
          </a:stretch>
        </p:blipFill>
        <p:spPr>
          <a:xfrm>
            <a:off x="3911723" y="2619641"/>
            <a:ext cx="1320553" cy="2819400"/>
          </a:xfrm>
          <a:prstGeom prst="rect">
            <a:avLst/>
          </a:prstGeom>
        </p:spPr>
      </p:pic>
      <p:sp>
        <p:nvSpPr>
          <p:cNvPr id="2" name="Rounded Rectangle 1"/>
          <p:cNvSpPr/>
          <p:nvPr/>
        </p:nvSpPr>
        <p:spPr>
          <a:xfrm>
            <a:off x="423081" y="1850746"/>
            <a:ext cx="8270240" cy="4203715"/>
          </a:xfrm>
          <a:prstGeom prst="roundRect">
            <a:avLst>
              <a:gd name="adj" fmla="val 8535"/>
            </a:avLst>
          </a:prstGeom>
          <a:solidFill>
            <a:schemeClr val="bg1">
              <a:alpha val="65882"/>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USSOCOM Mission  </a:t>
            </a: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7" name="TextBox 6"/>
          <p:cNvSpPr txBox="1"/>
          <p:nvPr/>
        </p:nvSpPr>
        <p:spPr>
          <a:xfrm>
            <a:off x="590549" y="2244444"/>
            <a:ext cx="7962900" cy="3416320"/>
          </a:xfrm>
          <a:prstGeom prst="rect">
            <a:avLst/>
          </a:prstGeom>
          <a:noFill/>
        </p:spPr>
        <p:txBody>
          <a:bodyPr wrap="square" rtlCol="0">
            <a:spAutoFit/>
          </a:bodyPr>
          <a:lstStyle/>
          <a:p>
            <a:pPr algn="ctr" fontAlgn="base">
              <a:spcBef>
                <a:spcPct val="0"/>
              </a:spcBef>
              <a:spcAft>
                <a:spcPct val="0"/>
              </a:spcAft>
            </a:pPr>
            <a:r>
              <a:rPr lang="en-US" sz="2400" b="1" i="1" dirty="0">
                <a:solidFill>
                  <a:srgbClr val="000000"/>
                </a:solidFill>
                <a:latin typeface="Eurostile"/>
                <a:cs typeface="Arial" panose="020B0604020202020204" pitchFamily="34" charset="0"/>
              </a:rPr>
              <a:t>“USSOCOM </a:t>
            </a:r>
            <a:r>
              <a:rPr lang="en-US" sz="2400" b="1" i="1" u="sng" dirty="0">
                <a:solidFill>
                  <a:srgbClr val="0070C0"/>
                </a:solidFill>
                <a:latin typeface="Eurostile"/>
                <a:cs typeface="Arial" panose="020B0604020202020204" pitchFamily="34" charset="0"/>
              </a:rPr>
              <a:t>develops and employs </a:t>
            </a:r>
            <a:r>
              <a:rPr lang="en-US" sz="2400" b="1" i="1" dirty="0">
                <a:solidFill>
                  <a:srgbClr val="000000"/>
                </a:solidFill>
                <a:latin typeface="Eurostile"/>
                <a:cs typeface="Arial" panose="020B0604020202020204" pitchFamily="34" charset="0"/>
              </a:rPr>
              <a:t>fully capable Special Operations Forces to conduct global special operations and activities as part of the Joint Force to support persistent, networked, and distributed Global Combatant Command operations and campaigns against state and non-state actors, </a:t>
            </a:r>
            <a:r>
              <a:rPr lang="en-US" sz="2400" b="1" i="1" u="sng" dirty="0">
                <a:solidFill>
                  <a:srgbClr val="0070C0"/>
                </a:solidFill>
                <a:latin typeface="Eurostile"/>
                <a:cs typeface="Arial" panose="020B0604020202020204" pitchFamily="34" charset="0"/>
              </a:rPr>
              <a:t>to protect and advance U.S. policies and objectives.</a:t>
            </a:r>
            <a:r>
              <a:rPr lang="en-US" sz="2400" b="1" i="1" dirty="0">
                <a:solidFill>
                  <a:srgbClr val="0070C0"/>
                </a:solidFill>
                <a:latin typeface="Eurostile"/>
                <a:cs typeface="Arial" panose="020B0604020202020204" pitchFamily="34" charset="0"/>
              </a:rPr>
              <a:t>”</a:t>
            </a:r>
          </a:p>
          <a:p>
            <a:pPr algn="ctr" fontAlgn="base">
              <a:spcBef>
                <a:spcPct val="0"/>
              </a:spcBef>
              <a:spcAft>
                <a:spcPct val="0"/>
              </a:spcAft>
            </a:pPr>
            <a:endParaRPr lang="en-US" sz="2400" b="1" i="1" dirty="0">
              <a:solidFill>
                <a:srgbClr val="0070C0"/>
              </a:solidFill>
              <a:latin typeface="Eurostile"/>
              <a:cs typeface="Arial" panose="020B0604020202020204" pitchFamily="34" charset="0"/>
            </a:endParaRPr>
          </a:p>
          <a:p>
            <a:pPr algn="r" fontAlgn="base">
              <a:spcBef>
                <a:spcPct val="0"/>
              </a:spcBef>
              <a:spcAft>
                <a:spcPct val="0"/>
              </a:spcAft>
            </a:pPr>
            <a:r>
              <a:rPr lang="en-US" b="1" i="1" dirty="0">
                <a:solidFill>
                  <a:prstClr val="black"/>
                </a:solidFill>
                <a:latin typeface="Eurostile"/>
                <a:cs typeface="Arial" panose="020B0604020202020204" pitchFamily="34" charset="0"/>
              </a:rPr>
              <a:t>- 2018 Campaign Plan for Global Special Operations</a:t>
            </a:r>
            <a:endParaRPr lang="en-US" dirty="0">
              <a:solidFill>
                <a:prstClr val="black"/>
              </a:solidFill>
              <a:latin typeface="Eurostile"/>
              <a:cs typeface="Arial" panose="020B0604020202020204" pitchFamily="34" charset="0"/>
            </a:endParaRPr>
          </a:p>
        </p:txBody>
      </p:sp>
    </p:spTree>
    <p:extLst>
      <p:ext uri="{BB962C8B-B14F-4D97-AF65-F5344CB8AC3E}">
        <p14:creationId xmlns:p14="http://schemas.microsoft.com/office/powerpoint/2010/main" val="77649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Line 4"/>
          <p:cNvSpPr>
            <a:spLocks noChangeShapeType="1"/>
          </p:cNvSpPr>
          <p:nvPr/>
        </p:nvSpPr>
        <p:spPr bwMode="auto">
          <a:xfrm>
            <a:off x="4135132" y="2438437"/>
            <a:ext cx="0" cy="38100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pic>
        <p:nvPicPr>
          <p:cNvPr id="26" name="Picture 25" descr="D.C 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910687" y="1323007"/>
            <a:ext cx="7010400" cy="5486400"/>
          </a:xfrm>
          <a:prstGeom prst="rect">
            <a:avLst/>
          </a:prstGeom>
          <a:effectLst>
            <a:outerShdw blurRad="50800" dist="38100" dir="8100000" algn="tr" rotWithShape="0">
              <a:prstClr val="black">
                <a:alpha val="40000"/>
              </a:prstClr>
            </a:outerShdw>
          </a:effectLst>
        </p:spPr>
      </p:pic>
      <p:pic>
        <p:nvPicPr>
          <p:cNvPr id="24" name="Picture 2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2050" name="Line 3"/>
          <p:cNvSpPr>
            <a:spLocks noChangeShapeType="1"/>
          </p:cNvSpPr>
          <p:nvPr/>
        </p:nvSpPr>
        <p:spPr bwMode="auto">
          <a:xfrm>
            <a:off x="6440742" y="3993315"/>
            <a:ext cx="0" cy="37465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2051" name="Line 4"/>
          <p:cNvSpPr>
            <a:spLocks noChangeShapeType="1"/>
          </p:cNvSpPr>
          <p:nvPr/>
        </p:nvSpPr>
        <p:spPr bwMode="auto">
          <a:xfrm>
            <a:off x="4116878" y="3612315"/>
            <a:ext cx="0" cy="38100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10" name="Rectangle 9"/>
          <p:cNvSpPr>
            <a:spLocks noChangeArrowheads="1"/>
          </p:cNvSpPr>
          <p:nvPr/>
        </p:nvSpPr>
        <p:spPr bwMode="auto">
          <a:xfrm>
            <a:off x="5826419" y="4367965"/>
            <a:ext cx="1301243" cy="1676400"/>
          </a:xfrm>
          <a:prstGeom prst="rect">
            <a:avLst/>
          </a:prstGeom>
          <a:solidFill>
            <a:schemeClr val="tx1">
              <a:alpha val="52157"/>
            </a:schemeClr>
          </a:solidFill>
          <a:ln w="12700">
            <a:solidFill>
              <a:schemeClr val="tx1"/>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algn="ctr" eaLnBrk="0" hangingPunct="0">
              <a:defRPr/>
            </a:pPr>
            <a:endParaRPr lang="en-US" sz="1400" b="1" dirty="0">
              <a:solidFill>
                <a:prstClr val="black"/>
              </a:solidFill>
              <a:latin typeface="Verdana" pitchFamily="34" charset="0"/>
            </a:endParaRPr>
          </a:p>
        </p:txBody>
      </p:sp>
      <p:grpSp>
        <p:nvGrpSpPr>
          <p:cNvPr id="20" name="Group 19"/>
          <p:cNvGrpSpPr/>
          <p:nvPr/>
        </p:nvGrpSpPr>
        <p:grpSpPr>
          <a:xfrm>
            <a:off x="1165012" y="2784434"/>
            <a:ext cx="4002302" cy="3793331"/>
            <a:chOff x="819150" y="1312069"/>
            <a:chExt cx="4002302" cy="3793331"/>
          </a:xfrm>
          <a:solidFill>
            <a:srgbClr val="000000">
              <a:alpha val="60000"/>
            </a:srgbClr>
          </a:solidFill>
        </p:grpSpPr>
        <p:sp>
          <p:nvSpPr>
            <p:cNvPr id="8" name="Rectangle 6"/>
            <p:cNvSpPr>
              <a:spLocks noChangeArrowheads="1"/>
            </p:cNvSpPr>
            <p:nvPr/>
          </p:nvSpPr>
          <p:spPr bwMode="auto">
            <a:xfrm>
              <a:off x="2822789" y="1312069"/>
              <a:ext cx="1998663" cy="769938"/>
            </a:xfrm>
            <a:prstGeom prst="rect">
              <a:avLst/>
            </a:prstGeom>
            <a:grp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eaLnBrk="0" hangingPunct="0">
                <a:defRPr/>
              </a:pPr>
              <a:r>
                <a:rPr lang="en-US" sz="1400" b="1" dirty="0">
                  <a:solidFill>
                    <a:prstClr val="white">
                      <a:lumMod val="85000"/>
                    </a:prstClr>
                  </a:solidFill>
                  <a:effectLst>
                    <a:outerShdw blurRad="38100" dist="38100" dir="2700000" algn="tl">
                      <a:srgbClr val="000000"/>
                    </a:outerShdw>
                  </a:effectLst>
                  <a:latin typeface="Verdana" pitchFamily="34" charset="0"/>
                </a:rPr>
                <a:t> Secretary </a:t>
              </a:r>
            </a:p>
            <a:p>
              <a:pPr eaLnBrk="0" hangingPunct="0">
                <a:defRPr/>
              </a:pPr>
              <a:r>
                <a:rPr lang="en-US" sz="1400" b="1" dirty="0">
                  <a:solidFill>
                    <a:prstClr val="white">
                      <a:lumMod val="85000"/>
                    </a:prstClr>
                  </a:solidFill>
                  <a:effectLst>
                    <a:outerShdw blurRad="38100" dist="38100" dir="2700000" algn="tl">
                      <a:srgbClr val="000000"/>
                    </a:outerShdw>
                  </a:effectLst>
                  <a:latin typeface="Verdana" pitchFamily="34" charset="0"/>
                </a:rPr>
                <a:t> of Defense</a:t>
              </a:r>
            </a:p>
          </p:txBody>
        </p:sp>
        <p:sp>
          <p:nvSpPr>
            <p:cNvPr id="9" name="Rectangle 8"/>
            <p:cNvSpPr>
              <a:spLocks noChangeArrowheads="1"/>
            </p:cNvSpPr>
            <p:nvPr/>
          </p:nvSpPr>
          <p:spPr bwMode="auto">
            <a:xfrm>
              <a:off x="819150" y="2825750"/>
              <a:ext cx="2762250" cy="769938"/>
            </a:xfrm>
            <a:prstGeom prst="rect">
              <a:avLst/>
            </a:prstGeom>
            <a:grp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eaLnBrk="0" hangingPunct="0">
                <a:defRPr/>
              </a:pPr>
              <a:endParaRPr lang="en-US" sz="1200" b="1" dirty="0">
                <a:solidFill>
                  <a:prstClr val="white">
                    <a:lumMod val="85000"/>
                  </a:prstClr>
                </a:solidFill>
                <a:effectLst>
                  <a:outerShdw blurRad="38100" dist="38100" dir="2700000" algn="tl">
                    <a:srgbClr val="000000"/>
                  </a:outerShdw>
                </a:effectLst>
                <a:latin typeface="Verdana" pitchFamily="34" charset="0"/>
              </a:endParaRPr>
            </a:p>
            <a:p>
              <a:pPr eaLnBrk="0" hangingPunct="0">
                <a:defRPr/>
              </a:pPr>
              <a:endParaRPr lang="en-US" sz="1200" b="1" dirty="0">
                <a:solidFill>
                  <a:prstClr val="white">
                    <a:lumMod val="85000"/>
                  </a:prstClr>
                </a:solidFill>
                <a:effectLst>
                  <a:outerShdw blurRad="38100" dist="38100" dir="2700000" algn="tl">
                    <a:srgbClr val="000000"/>
                  </a:outerShdw>
                </a:effectLst>
                <a:latin typeface="Verdana" pitchFamily="34" charset="0"/>
              </a:endParaRPr>
            </a:p>
            <a:p>
              <a:pPr eaLnBrk="0" hangingPunct="0">
                <a:defRPr/>
              </a:pPr>
              <a:r>
                <a:rPr lang="en-US" sz="1200" b="1" dirty="0">
                  <a:solidFill>
                    <a:prstClr val="white">
                      <a:lumMod val="85000"/>
                    </a:prstClr>
                  </a:solidFill>
                  <a:effectLst>
                    <a:outerShdw blurRad="38100" dist="38100" dir="2700000" algn="tl">
                      <a:srgbClr val="000000"/>
                    </a:outerShdw>
                  </a:effectLst>
                  <a:latin typeface="Verdana" pitchFamily="34" charset="0"/>
                </a:rPr>
                <a:t>   Under Secretary</a:t>
              </a:r>
            </a:p>
            <a:p>
              <a:pPr eaLnBrk="0" hangingPunct="0">
                <a:defRPr/>
              </a:pPr>
              <a:r>
                <a:rPr lang="en-US" sz="1200" b="1" dirty="0">
                  <a:solidFill>
                    <a:prstClr val="white">
                      <a:lumMod val="85000"/>
                    </a:prstClr>
                  </a:solidFill>
                  <a:effectLst>
                    <a:outerShdw blurRad="38100" dist="38100" dir="2700000" algn="tl">
                      <a:srgbClr val="000000"/>
                    </a:outerShdw>
                  </a:effectLst>
                  <a:latin typeface="Verdana" pitchFamily="34" charset="0"/>
                </a:rPr>
                <a:t>   of Defense (POLICY)</a:t>
              </a:r>
              <a:br>
                <a:rPr lang="en-US" sz="1200" b="1" dirty="0">
                  <a:solidFill>
                    <a:prstClr val="white">
                      <a:lumMod val="85000"/>
                    </a:prstClr>
                  </a:solidFill>
                  <a:effectLst>
                    <a:outerShdw blurRad="38100" dist="38100" dir="2700000" algn="tl">
                      <a:srgbClr val="000000"/>
                    </a:outerShdw>
                  </a:effectLst>
                  <a:latin typeface="Verdana" pitchFamily="34" charset="0"/>
                </a:rPr>
              </a:br>
              <a:br>
                <a:rPr lang="en-US" sz="1200" b="1" dirty="0">
                  <a:solidFill>
                    <a:prstClr val="white">
                      <a:lumMod val="85000"/>
                    </a:prstClr>
                  </a:solidFill>
                  <a:effectLst>
                    <a:outerShdw blurRad="38100" dist="38100" dir="2700000" algn="tl">
                      <a:srgbClr val="000000"/>
                    </a:outerShdw>
                  </a:effectLst>
                  <a:latin typeface="Verdana" pitchFamily="34" charset="0"/>
                </a:rPr>
              </a:br>
              <a:endParaRPr lang="en-US" sz="1200" b="1" dirty="0">
                <a:solidFill>
                  <a:prstClr val="white">
                    <a:lumMod val="85000"/>
                  </a:prstClr>
                </a:solidFill>
                <a:effectLst>
                  <a:outerShdw blurRad="38100" dist="38100" dir="2700000" algn="tl">
                    <a:srgbClr val="000000"/>
                  </a:outerShdw>
                </a:effectLst>
                <a:latin typeface="Verdana" pitchFamily="34" charset="0"/>
              </a:endParaRPr>
            </a:p>
          </p:txBody>
        </p:sp>
        <p:sp>
          <p:nvSpPr>
            <p:cNvPr id="11" name="Rectangle 10"/>
            <p:cNvSpPr>
              <a:spLocks noChangeArrowheads="1"/>
            </p:cNvSpPr>
            <p:nvPr/>
          </p:nvSpPr>
          <p:spPr bwMode="auto">
            <a:xfrm>
              <a:off x="838200" y="3962400"/>
              <a:ext cx="2819400" cy="1143000"/>
            </a:xfrm>
            <a:prstGeom prst="rect">
              <a:avLst/>
            </a:prstGeom>
            <a:grp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a:defRPr/>
              </a:pPr>
              <a:r>
                <a:rPr lang="en-US" sz="1200" b="1" dirty="0">
                  <a:solidFill>
                    <a:prstClr val="white">
                      <a:lumMod val="85000"/>
                    </a:prstClr>
                  </a:solidFill>
                  <a:effectLst>
                    <a:outerShdw blurRad="38100" dist="38100" dir="2700000" algn="tl">
                      <a:srgbClr val="000000"/>
                    </a:outerShdw>
                  </a:effectLst>
                  <a:latin typeface="Verdana" pitchFamily="34" charset="0"/>
                </a:rPr>
                <a:t>  Assistant Secretary </a:t>
              </a:r>
            </a:p>
            <a:p>
              <a:pPr>
                <a:defRPr/>
              </a:pPr>
              <a:r>
                <a:rPr lang="en-US" sz="1200" b="1" dirty="0">
                  <a:solidFill>
                    <a:prstClr val="white">
                      <a:lumMod val="85000"/>
                    </a:prstClr>
                  </a:solidFill>
                  <a:effectLst>
                    <a:outerShdw blurRad="38100" dist="38100" dir="2700000" algn="tl">
                      <a:srgbClr val="000000"/>
                    </a:outerShdw>
                  </a:effectLst>
                  <a:latin typeface="Verdana" pitchFamily="34" charset="0"/>
                </a:rPr>
                <a:t>  of Defense</a:t>
              </a:r>
              <a:br>
                <a:rPr lang="en-US" sz="1200" b="1" dirty="0">
                  <a:solidFill>
                    <a:prstClr val="white">
                      <a:lumMod val="85000"/>
                    </a:prstClr>
                  </a:solidFill>
                  <a:effectLst>
                    <a:outerShdw blurRad="38100" dist="38100" dir="2700000" algn="tl">
                      <a:srgbClr val="000000"/>
                    </a:outerShdw>
                  </a:effectLst>
                  <a:latin typeface="Verdana" pitchFamily="34" charset="0"/>
                </a:rPr>
              </a:br>
              <a:r>
                <a:rPr lang="en-US" sz="1200" b="1" dirty="0">
                  <a:solidFill>
                    <a:prstClr val="white">
                      <a:lumMod val="85000"/>
                    </a:prstClr>
                  </a:solidFill>
                  <a:effectLst>
                    <a:outerShdw blurRad="38100" dist="38100" dir="2700000" algn="tl">
                      <a:srgbClr val="000000"/>
                    </a:outerShdw>
                  </a:effectLst>
                  <a:latin typeface="Verdana" pitchFamily="34" charset="0"/>
                </a:rPr>
                <a:t>  (Special Operations</a:t>
              </a:r>
            </a:p>
            <a:p>
              <a:pPr>
                <a:defRPr/>
              </a:pPr>
              <a:r>
                <a:rPr lang="en-US" sz="1200" b="1" dirty="0">
                  <a:solidFill>
                    <a:prstClr val="white">
                      <a:lumMod val="85000"/>
                    </a:prstClr>
                  </a:solidFill>
                  <a:effectLst>
                    <a:outerShdw blurRad="38100" dist="38100" dir="2700000" algn="tl">
                      <a:srgbClr val="000000"/>
                    </a:outerShdw>
                  </a:effectLst>
                  <a:latin typeface="Verdana" pitchFamily="34" charset="0"/>
                </a:rPr>
                <a:t>  Low-Intensity Conflict)</a:t>
              </a:r>
            </a:p>
          </p:txBody>
        </p:sp>
      </p:grpSp>
      <p:sp>
        <p:nvSpPr>
          <p:cNvPr id="2059" name="Line 13"/>
          <p:cNvSpPr>
            <a:spLocks noChangeShapeType="1"/>
          </p:cNvSpPr>
          <p:nvPr/>
        </p:nvSpPr>
        <p:spPr bwMode="auto">
          <a:xfrm>
            <a:off x="1820557" y="3993315"/>
            <a:ext cx="4629150" cy="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16" name="Text Box 7"/>
          <p:cNvSpPr txBox="1">
            <a:spLocks noChangeArrowheads="1"/>
          </p:cNvSpPr>
          <p:nvPr/>
        </p:nvSpPr>
        <p:spPr bwMode="auto">
          <a:xfrm>
            <a:off x="0" y="717077"/>
            <a:ext cx="9220200" cy="370101"/>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lnSpc>
                <a:spcPct val="75000"/>
              </a:lnSpc>
              <a:defRPr/>
            </a:pPr>
            <a:r>
              <a:rPr lang="en-US" sz="2400" b="1" i="1" dirty="0">
                <a:solidFill>
                  <a:srgbClr val="FFC000"/>
                </a:solidFill>
                <a:latin typeface="Eurostile"/>
                <a:cs typeface="Times New Roman" pitchFamily="18" charset="0"/>
              </a:rPr>
              <a:t>National Defense Authorization Act of 1986</a:t>
            </a:r>
          </a:p>
        </p:txBody>
      </p:sp>
      <p:pic>
        <p:nvPicPr>
          <p:cNvPr id="15" name="Picture 16" descr="R:\SOCC\Permission Restricted\CAG\01- New Filing System\Command Brief\New Master Brief 011545RFEB10\20100128 FINAL Files\pngs\Dept of Defense logo.png"/>
          <p:cNvPicPr>
            <a:picLocks noChangeAspect="1" noChangeArrowheads="1"/>
          </p:cNvPicPr>
          <p:nvPr/>
        </p:nvPicPr>
        <p:blipFill>
          <a:blip r:embed="rId5" cstate="print"/>
          <a:srcRect/>
          <a:stretch>
            <a:fillRect/>
          </a:stretch>
        </p:blipFill>
        <p:spPr bwMode="auto">
          <a:xfrm>
            <a:off x="4695651" y="2619901"/>
            <a:ext cx="1166240" cy="1166240"/>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3241462" y="5397187"/>
            <a:ext cx="1562984" cy="1367409"/>
            <a:chOff x="3352800" y="3962400"/>
            <a:chExt cx="1562984" cy="1367409"/>
          </a:xfrm>
        </p:grpSpPr>
        <p:sp>
          <p:nvSpPr>
            <p:cNvPr id="21" name="Freeform 20"/>
            <p:cNvSpPr/>
            <p:nvPr/>
          </p:nvSpPr>
          <p:spPr>
            <a:xfrm>
              <a:off x="3657600" y="4191000"/>
              <a:ext cx="987552" cy="963168"/>
            </a:xfrm>
            <a:custGeom>
              <a:avLst/>
              <a:gdLst>
                <a:gd name="connsiteX0" fmla="*/ 0 w 987552"/>
                <a:gd name="connsiteY0" fmla="*/ 377952 h 963168"/>
                <a:gd name="connsiteX1" fmla="*/ 524256 w 987552"/>
                <a:gd name="connsiteY1" fmla="*/ 0 h 963168"/>
                <a:gd name="connsiteX2" fmla="*/ 987552 w 987552"/>
                <a:gd name="connsiteY2" fmla="*/ 377952 h 963168"/>
                <a:gd name="connsiteX3" fmla="*/ 829056 w 987552"/>
                <a:gd name="connsiteY3" fmla="*/ 902208 h 963168"/>
                <a:gd name="connsiteX4" fmla="*/ 743712 w 987552"/>
                <a:gd name="connsiteY4" fmla="*/ 963168 h 963168"/>
                <a:gd name="connsiteX5" fmla="*/ 158496 w 987552"/>
                <a:gd name="connsiteY5" fmla="*/ 963168 h 963168"/>
                <a:gd name="connsiteX6" fmla="*/ 12192 w 987552"/>
                <a:gd name="connsiteY6" fmla="*/ 316992 h 96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552" h="963168">
                  <a:moveTo>
                    <a:pt x="0" y="377952"/>
                  </a:moveTo>
                  <a:lnTo>
                    <a:pt x="524256" y="0"/>
                  </a:lnTo>
                  <a:lnTo>
                    <a:pt x="987552" y="377952"/>
                  </a:lnTo>
                  <a:lnTo>
                    <a:pt x="829056" y="902208"/>
                  </a:lnTo>
                  <a:lnTo>
                    <a:pt x="743712" y="963168"/>
                  </a:lnTo>
                  <a:lnTo>
                    <a:pt x="158496" y="963168"/>
                  </a:lnTo>
                  <a:lnTo>
                    <a:pt x="12192" y="316992"/>
                  </a:lnTo>
                </a:path>
              </a:pathLst>
            </a:custGeom>
            <a:solidFill>
              <a:srgbClr val="944606"/>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Verdana" pitchFamily="34" charset="0"/>
              </a:endParaRPr>
            </a:p>
          </p:txBody>
        </p:sp>
        <p:pic>
          <p:nvPicPr>
            <p:cNvPr id="12" name="Picture 11" descr="asd-solic-SMALL"/>
            <p:cNvPicPr>
              <a:picLocks noChangeAspect="1" noChangeArrowheads="1"/>
            </p:cNvPicPr>
            <p:nvPr/>
          </p:nvPicPr>
          <p:blipFill>
            <a:blip r:embed="rId6" cstate="print"/>
            <a:srcRect/>
            <a:stretch>
              <a:fillRect/>
            </a:stretch>
          </p:blipFill>
          <p:spPr bwMode="auto">
            <a:xfrm>
              <a:off x="3352800" y="3962400"/>
              <a:ext cx="1562984" cy="1367409"/>
            </a:xfrm>
            <a:prstGeom prst="rect">
              <a:avLst/>
            </a:prstGeom>
            <a:ln>
              <a:noFill/>
            </a:ln>
            <a:effectLst>
              <a:outerShdw blurRad="292100" dist="139700" dir="2700000" algn="tl" rotWithShape="0">
                <a:srgbClr val="333333">
                  <a:alpha val="65000"/>
                </a:srgbClr>
              </a:outerShdw>
            </a:effectLst>
          </p:spPr>
        </p:pic>
      </p:grpSp>
      <p:pic>
        <p:nvPicPr>
          <p:cNvPr id="141313" name="Picture 1" descr="U:\WORKING FOLDER FOR ALL\STAFFDEL BRIEFING - COL Stu Bradin\STAFF DEL - ART\SOCOM LOGO.png"/>
          <p:cNvPicPr>
            <a:picLocks noChangeAspect="1" noChangeArrowheads="1"/>
          </p:cNvPicPr>
          <p:nvPr/>
        </p:nvPicPr>
        <p:blipFill>
          <a:blip r:embed="rId7" cstate="print"/>
          <a:srcRect/>
          <a:stretch>
            <a:fillRect/>
          </a:stretch>
        </p:blipFill>
        <p:spPr bwMode="auto">
          <a:xfrm>
            <a:off x="5765074" y="5042100"/>
            <a:ext cx="1479518" cy="1675451"/>
          </a:xfrm>
          <a:prstGeom prst="rect">
            <a:avLst/>
          </a:prstGeom>
          <a:noFill/>
          <a:effectLst>
            <a:outerShdw blurRad="571500" sx="102000" sy="102000" algn="ctr" rotWithShape="0">
              <a:prstClr val="black">
                <a:alpha val="87000"/>
              </a:prstClr>
            </a:outerShdw>
          </a:effectLst>
        </p:spPr>
      </p:pic>
      <p:sp>
        <p:nvSpPr>
          <p:cNvPr id="2" name="AutoShape 2" descr="Image result for presidential seal">
            <a:hlinkClick r:id="rId8"/>
          </p:cNvPr>
          <p:cNvSpPr>
            <a:spLocks noChangeAspect="1" noChangeArrowheads="1"/>
          </p:cNvSpPr>
          <p:nvPr/>
        </p:nvSpPr>
        <p:spPr bwMode="auto">
          <a:xfrm>
            <a:off x="183937" y="-1610970"/>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6"/>
          <p:cNvSpPr>
            <a:spLocks noChangeArrowheads="1"/>
          </p:cNvSpPr>
          <p:nvPr/>
        </p:nvSpPr>
        <p:spPr bwMode="auto">
          <a:xfrm>
            <a:off x="3157381" y="1642789"/>
            <a:ext cx="2443058" cy="769938"/>
          </a:xfrm>
          <a:prstGeom prst="rect">
            <a:avLst/>
          </a:prstGeom>
          <a:solidFill>
            <a:srgbClr val="000000">
              <a:alpha val="60000"/>
            </a:srgbClr>
          </a:solid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eaLnBrk="0" hangingPunct="0">
              <a:defRPr/>
            </a:pPr>
            <a:r>
              <a:rPr lang="en-US" sz="1400" b="1" dirty="0">
                <a:solidFill>
                  <a:prstClr val="white">
                    <a:lumMod val="85000"/>
                  </a:prstClr>
                </a:solidFill>
                <a:effectLst>
                  <a:outerShdw blurRad="38100" dist="38100" dir="2700000" algn="tl">
                    <a:srgbClr val="000000"/>
                  </a:outerShdw>
                </a:effectLst>
                <a:latin typeface="Verdana" pitchFamily="34" charset="0"/>
              </a:rPr>
              <a:t>President of </a:t>
            </a:r>
          </a:p>
          <a:p>
            <a:pPr eaLnBrk="0" hangingPunct="0">
              <a:defRPr/>
            </a:pPr>
            <a:r>
              <a:rPr lang="en-US" sz="1400" b="1" dirty="0">
                <a:solidFill>
                  <a:prstClr val="white">
                    <a:lumMod val="85000"/>
                  </a:prstClr>
                </a:solidFill>
                <a:effectLst>
                  <a:outerShdw blurRad="38100" dist="38100" dir="2700000" algn="tl">
                    <a:srgbClr val="000000"/>
                  </a:outerShdw>
                </a:effectLst>
                <a:latin typeface="Verdana" pitchFamily="34" charset="0"/>
              </a:rPr>
              <a:t>the United</a:t>
            </a:r>
          </a:p>
          <a:p>
            <a:pPr eaLnBrk="0" hangingPunct="0">
              <a:defRPr/>
            </a:pPr>
            <a:r>
              <a:rPr lang="en-US" sz="1400" b="1" dirty="0">
                <a:solidFill>
                  <a:prstClr val="white">
                    <a:lumMod val="85000"/>
                  </a:prstClr>
                </a:solidFill>
                <a:effectLst>
                  <a:outerShdw blurRad="38100" dist="38100" dir="2700000" algn="tl">
                    <a:srgbClr val="000000"/>
                  </a:outerShdw>
                </a:effectLst>
                <a:latin typeface="Verdana" pitchFamily="34" charset="0"/>
              </a:rPr>
              <a:t>States</a:t>
            </a:r>
          </a:p>
        </p:txBody>
      </p:sp>
      <p:pic>
        <p:nvPicPr>
          <p:cNvPr id="29" name="Picture 28"/>
          <p:cNvPicPr>
            <a:picLocks noChangeAspect="1"/>
          </p:cNvPicPr>
          <p:nvPr/>
        </p:nvPicPr>
        <p:blipFill>
          <a:blip r:embed="rId9">
            <a:clrChange>
              <a:clrFrom>
                <a:srgbClr val="FFFFFF"/>
              </a:clrFrom>
              <a:clrTo>
                <a:srgbClr val="FFFFFF">
                  <a:alpha val="0"/>
                </a:srgbClr>
              </a:clrTo>
            </a:clrChange>
          </a:blip>
          <a:stretch>
            <a:fillRect/>
          </a:stretch>
        </p:blipFill>
        <p:spPr>
          <a:xfrm>
            <a:off x="4718557" y="1447800"/>
            <a:ext cx="1107862" cy="1124985"/>
          </a:xfrm>
          <a:prstGeom prst="ellipse">
            <a:avLst/>
          </a:prstGeom>
          <a:ln w="635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30" name="Picture 16" descr="R:\SOCC\Permission Restricted\CAG\01- New Filing System\Command Brief\New Master Brief 011545RFEB10\20100128 FINAL Files\pngs\Dept of Defense logo.png"/>
          <p:cNvPicPr>
            <a:picLocks noChangeAspect="1" noChangeArrowheads="1"/>
          </p:cNvPicPr>
          <p:nvPr/>
        </p:nvPicPr>
        <p:blipFill>
          <a:blip r:embed="rId5" cstate="print"/>
          <a:srcRect/>
          <a:stretch>
            <a:fillRect/>
          </a:stretch>
        </p:blipFill>
        <p:spPr bwMode="auto">
          <a:xfrm>
            <a:off x="3411185" y="4106871"/>
            <a:ext cx="1166240" cy="1166240"/>
          </a:xfrm>
          <a:prstGeom prst="rect">
            <a:avLst/>
          </a:prstGeom>
          <a:ln>
            <a:noFill/>
          </a:ln>
          <a:effectLst>
            <a:outerShdw blurRad="292100" dist="139700" dir="2700000" algn="tl" rotWithShape="0">
              <a:srgbClr val="333333">
                <a:alpha val="65000"/>
              </a:srgbClr>
            </a:outerShdw>
          </a:effectLst>
        </p:spPr>
      </p:pic>
      <p:sp>
        <p:nvSpPr>
          <p:cNvPr id="32" name="Line 3"/>
          <p:cNvSpPr>
            <a:spLocks noChangeShapeType="1"/>
          </p:cNvSpPr>
          <p:nvPr/>
        </p:nvSpPr>
        <p:spPr bwMode="auto">
          <a:xfrm>
            <a:off x="1820557" y="3970589"/>
            <a:ext cx="0" cy="327526"/>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33" name="Line 3"/>
          <p:cNvSpPr>
            <a:spLocks noChangeShapeType="1"/>
          </p:cNvSpPr>
          <p:nvPr/>
        </p:nvSpPr>
        <p:spPr bwMode="auto">
          <a:xfrm>
            <a:off x="1820557" y="5107239"/>
            <a:ext cx="0" cy="327526"/>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pic>
        <p:nvPicPr>
          <p:cNvPr id="34" name="Picture 2" descr="U:\Graphics Support 2\Logos\SOCOM Shield\SOCOM LOGO.png"/>
          <p:cNvPicPr>
            <a:picLocks noChangeAspect="1" noChangeArrowheads="1"/>
          </p:cNvPicPr>
          <p:nvPr/>
        </p:nvPicPr>
        <p:blipFill>
          <a:blip r:embed="rId10"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35" name="TextBox 34"/>
          <p:cNvSpPr txBox="1"/>
          <p:nvPr/>
        </p:nvSpPr>
        <p:spPr>
          <a:xfrm>
            <a:off x="5803093" y="4367965"/>
            <a:ext cx="1355049" cy="738664"/>
          </a:xfrm>
          <a:prstGeom prst="rect">
            <a:avLst/>
          </a:prstGeom>
          <a:noFill/>
        </p:spPr>
        <p:txBody>
          <a:bodyPr wrap="square" rtlCol="0">
            <a:spAutoFit/>
          </a:bodyPr>
          <a:lstStyle/>
          <a:p>
            <a:pPr algn="ctr" eaLnBrk="0" hangingPunct="0">
              <a:defRPr/>
            </a:pPr>
            <a:r>
              <a:rPr lang="en-US" sz="1400" b="1" dirty="0">
                <a:solidFill>
                  <a:srgbClr val="FFC000"/>
                </a:solidFill>
                <a:latin typeface="Verdana" pitchFamily="34" charset="0"/>
              </a:rPr>
              <a:t>U.S. Special </a:t>
            </a:r>
            <a:br>
              <a:rPr lang="en-US" sz="1400" b="1" dirty="0">
                <a:solidFill>
                  <a:srgbClr val="FFC000"/>
                </a:solidFill>
                <a:latin typeface="Verdana" pitchFamily="34" charset="0"/>
              </a:rPr>
            </a:br>
            <a:r>
              <a:rPr lang="en-US" sz="1400" b="1" dirty="0">
                <a:solidFill>
                  <a:srgbClr val="FFC000"/>
                </a:solidFill>
                <a:latin typeface="Verdana" pitchFamily="34" charset="0"/>
              </a:rPr>
              <a:t>Operations</a:t>
            </a:r>
          </a:p>
          <a:p>
            <a:pPr algn="ctr" eaLnBrk="0" hangingPunct="0">
              <a:defRPr/>
            </a:pPr>
            <a:r>
              <a:rPr lang="en-US" sz="1400" b="1" dirty="0">
                <a:solidFill>
                  <a:srgbClr val="FFC000"/>
                </a:solidFill>
                <a:latin typeface="Verdana" pitchFamily="34" charset="0"/>
              </a:rPr>
              <a:t>Command</a:t>
            </a:r>
          </a:p>
        </p:txBody>
      </p:sp>
    </p:spTree>
    <p:extLst>
      <p:ext uri="{BB962C8B-B14F-4D97-AF65-F5344CB8AC3E}">
        <p14:creationId xmlns:p14="http://schemas.microsoft.com/office/powerpoint/2010/main" val="100985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19" name="Text Box 30"/>
          <p:cNvSpPr txBox="1">
            <a:spLocks noChangeArrowheads="1"/>
          </p:cNvSpPr>
          <p:nvPr/>
        </p:nvSpPr>
        <p:spPr bwMode="auto">
          <a:xfrm>
            <a:off x="55728" y="590705"/>
            <a:ext cx="9144000" cy="523220"/>
          </a:xfrm>
          <a:prstGeom prst="rect">
            <a:avLst/>
          </a:prstGeom>
          <a:noFill/>
          <a:ln w="9525">
            <a:noFill/>
            <a:miter lim="800000"/>
            <a:headEnd/>
            <a:tailEnd/>
          </a:ln>
        </p:spPr>
        <p:txBody>
          <a:bodyPr wrap="square">
            <a:spAutoFit/>
          </a:bodyPr>
          <a:lstStyle/>
          <a:p>
            <a:pPr algn="ctr">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A Unique Command</a:t>
            </a:r>
            <a:endParaRPr lang="en-US" sz="2800" b="1" i="1" dirty="0">
              <a:solidFill>
                <a:srgbClr val="FFC000"/>
              </a:solidFill>
              <a:effectLst>
                <a:outerShdw blurRad="50800" dist="38100" dir="5400000" algn="t" rotWithShape="0">
                  <a:prstClr val="black">
                    <a:alpha val="40000"/>
                  </a:prstClr>
                </a:outerShdw>
              </a:effectLst>
              <a:latin typeface="Eurostile" pitchFamily="34" charset="0"/>
              <a:cs typeface="Times New Roman" pitchFamily="18" charset="0"/>
            </a:endParaRPr>
          </a:p>
        </p:txBody>
      </p:sp>
      <p:pic>
        <p:nvPicPr>
          <p:cNvPr id="36" name="Picture 35" descr="black spear 20.png"/>
          <p:cNvPicPr>
            <a:picLocks noChangeAspect="1"/>
          </p:cNvPicPr>
          <p:nvPr/>
        </p:nvPicPr>
        <p:blipFill>
          <a:blip r:embed="rId4" cstate="print"/>
          <a:stretch>
            <a:fillRect/>
          </a:stretch>
        </p:blipFill>
        <p:spPr>
          <a:xfrm>
            <a:off x="3937247" y="2667000"/>
            <a:ext cx="1320553" cy="2819400"/>
          </a:xfrm>
          <a:prstGeom prst="rect">
            <a:avLst/>
          </a:prstGeom>
        </p:spPr>
      </p:pic>
      <p:grpSp>
        <p:nvGrpSpPr>
          <p:cNvPr id="38" name="Group 37"/>
          <p:cNvGrpSpPr/>
          <p:nvPr/>
        </p:nvGrpSpPr>
        <p:grpSpPr>
          <a:xfrm>
            <a:off x="609600" y="1828800"/>
            <a:ext cx="8001000" cy="4191000"/>
            <a:chOff x="609600" y="1828800"/>
            <a:chExt cx="8001000" cy="4191000"/>
          </a:xfrm>
        </p:grpSpPr>
        <p:sp>
          <p:nvSpPr>
            <p:cNvPr id="33" name="Freeform 32"/>
            <p:cNvSpPr/>
            <p:nvPr/>
          </p:nvSpPr>
          <p:spPr>
            <a:xfrm>
              <a:off x="609600" y="1828800"/>
              <a:ext cx="7953023" cy="4191000"/>
            </a:xfrm>
            <a:custGeom>
              <a:avLst/>
              <a:gdLst>
                <a:gd name="connsiteX0" fmla="*/ 79023 w 7800623"/>
                <a:gd name="connsiteY0" fmla="*/ 778934 h 3860800"/>
                <a:gd name="connsiteX1" fmla="*/ 79023 w 7800623"/>
                <a:gd name="connsiteY1" fmla="*/ 778934 h 3860800"/>
                <a:gd name="connsiteX2" fmla="*/ 835378 w 7800623"/>
                <a:gd name="connsiteY2" fmla="*/ 0 h 3860800"/>
                <a:gd name="connsiteX3" fmla="*/ 6129867 w 7800623"/>
                <a:gd name="connsiteY3" fmla="*/ 11289 h 3860800"/>
                <a:gd name="connsiteX4" fmla="*/ 7191023 w 7800623"/>
                <a:gd name="connsiteY4" fmla="*/ 406400 h 3860800"/>
                <a:gd name="connsiteX5" fmla="*/ 7778045 w 7800623"/>
                <a:gd name="connsiteY5" fmla="*/ 1354667 h 3860800"/>
                <a:gd name="connsiteX6" fmla="*/ 7800623 w 7800623"/>
                <a:gd name="connsiteY6" fmla="*/ 2652889 h 3860800"/>
                <a:gd name="connsiteX7" fmla="*/ 7112000 w 7800623"/>
                <a:gd name="connsiteY7" fmla="*/ 3838223 h 3860800"/>
                <a:gd name="connsiteX8" fmla="*/ 880534 w 7800623"/>
                <a:gd name="connsiteY8" fmla="*/ 3860800 h 3860800"/>
                <a:gd name="connsiteX9" fmla="*/ 0 w 7800623"/>
                <a:gd name="connsiteY9" fmla="*/ 2957689 h 3860800"/>
                <a:gd name="connsiteX10" fmla="*/ 0 w 7800623"/>
                <a:gd name="connsiteY10" fmla="*/ 824089 h 3860800"/>
                <a:gd name="connsiteX11" fmla="*/ 79023 w 7800623"/>
                <a:gd name="connsiteY11" fmla="*/ 778934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0623" h="3860800">
                  <a:moveTo>
                    <a:pt x="79023" y="778934"/>
                  </a:moveTo>
                  <a:lnTo>
                    <a:pt x="79023" y="778934"/>
                  </a:lnTo>
                  <a:lnTo>
                    <a:pt x="835378" y="0"/>
                  </a:lnTo>
                  <a:lnTo>
                    <a:pt x="6129867" y="11289"/>
                  </a:lnTo>
                  <a:lnTo>
                    <a:pt x="7191023" y="406400"/>
                  </a:lnTo>
                  <a:lnTo>
                    <a:pt x="7778045" y="1354667"/>
                  </a:lnTo>
                  <a:lnTo>
                    <a:pt x="7800623" y="2652889"/>
                  </a:lnTo>
                  <a:lnTo>
                    <a:pt x="7112000" y="3838223"/>
                  </a:lnTo>
                  <a:lnTo>
                    <a:pt x="880534" y="3860800"/>
                  </a:lnTo>
                  <a:lnTo>
                    <a:pt x="0" y="2957689"/>
                  </a:lnTo>
                  <a:lnTo>
                    <a:pt x="0" y="824089"/>
                  </a:lnTo>
                  <a:lnTo>
                    <a:pt x="79023" y="778934"/>
                  </a:lnTo>
                  <a:close/>
                </a:path>
              </a:pathLst>
            </a:custGeom>
            <a:solidFill>
              <a:srgbClr val="D9D9D9">
                <a:alpha val="61961"/>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Box 30"/>
            <p:cNvSpPr txBox="1">
              <a:spLocks noChangeArrowheads="1"/>
            </p:cNvSpPr>
            <p:nvPr/>
          </p:nvSpPr>
          <p:spPr bwMode="auto">
            <a:xfrm>
              <a:off x="1272822" y="2590800"/>
              <a:ext cx="2590800" cy="584775"/>
            </a:xfrm>
            <a:prstGeom prst="rect">
              <a:avLst/>
            </a:prstGeom>
            <a:noFill/>
            <a:ln w="9525">
              <a:noFill/>
              <a:miter lim="800000"/>
              <a:headEnd/>
              <a:tailEnd/>
            </a:ln>
          </p:spPr>
          <p:txBody>
            <a:bodyPr wrap="square">
              <a:spAutoFit/>
            </a:bodyPr>
            <a:lstStyle/>
            <a:p>
              <a:pPr algn="ctr">
                <a:defRPr/>
              </a:pPr>
              <a:endParaRPr lang="en-US" sz="1600" b="1" dirty="0">
                <a:solidFill>
                  <a:prstClr val="black"/>
                </a:solidFill>
                <a:effectLst>
                  <a:outerShdw blurRad="50800" dist="38100" dir="5400000" algn="t" rotWithShape="0">
                    <a:prstClr val="black">
                      <a:alpha val="40000"/>
                    </a:prstClr>
                  </a:outerShdw>
                </a:effectLst>
                <a:latin typeface="Eurostile" pitchFamily="34" charset="0"/>
                <a:cs typeface="Arial" pitchFamily="34" charset="0"/>
              </a:endParaRPr>
            </a:p>
            <a:p>
              <a:pPr algn="ctr">
                <a:defRPr/>
              </a:pPr>
              <a:r>
                <a:rPr lang="en-US" sz="1600" b="1" dirty="0">
                  <a:solidFill>
                    <a:prstClr val="black"/>
                  </a:solidFill>
                  <a:effectLst>
                    <a:outerShdw blurRad="50800" dist="38100" dir="5400000" algn="t" rotWithShape="0">
                      <a:prstClr val="black">
                        <a:alpha val="40000"/>
                      </a:prstClr>
                    </a:outerShdw>
                  </a:effectLst>
                  <a:latin typeface="Eurostile" pitchFamily="34" charset="0"/>
                  <a:cs typeface="Arial" pitchFamily="34" charset="0"/>
                </a:rPr>
                <a:t>A Combatant Command</a:t>
              </a:r>
            </a:p>
          </p:txBody>
        </p:sp>
        <p:sp>
          <p:nvSpPr>
            <p:cNvPr id="21" name="Text Box 30"/>
            <p:cNvSpPr txBox="1">
              <a:spLocks noChangeArrowheads="1"/>
            </p:cNvSpPr>
            <p:nvPr/>
          </p:nvSpPr>
          <p:spPr bwMode="auto">
            <a:xfrm>
              <a:off x="5105400" y="2629710"/>
              <a:ext cx="3505200" cy="584775"/>
            </a:xfrm>
            <a:prstGeom prst="rect">
              <a:avLst/>
            </a:prstGeom>
            <a:noFill/>
            <a:ln w="9525">
              <a:noFill/>
              <a:miter lim="800000"/>
              <a:headEnd/>
              <a:tailEnd/>
            </a:ln>
          </p:spPr>
          <p:txBody>
            <a:bodyPr wrap="square">
              <a:spAutoFit/>
            </a:bodyPr>
            <a:lstStyle/>
            <a:p>
              <a:pPr>
                <a:defRPr/>
              </a:pPr>
              <a:r>
                <a:rPr lang="en-US" sz="1600" b="1" dirty="0">
                  <a:solidFill>
                    <a:prstClr val="black"/>
                  </a:solidFill>
                  <a:effectLst>
                    <a:outerShdw blurRad="50800" dist="38100" dir="5400000" algn="t" rotWithShape="0">
                      <a:prstClr val="black">
                        <a:alpha val="40000"/>
                      </a:prstClr>
                    </a:outerShdw>
                  </a:effectLst>
                  <a:latin typeface="Eurostile" pitchFamily="34" charset="0"/>
                  <a:cs typeface="Arial" pitchFamily="34" charset="0"/>
                </a:rPr>
                <a:t>…with legislated Military</a:t>
              </a:r>
            </a:p>
            <a:p>
              <a:pPr>
                <a:defRPr/>
              </a:pPr>
              <a:r>
                <a:rPr lang="en-US" sz="1600" b="1" dirty="0">
                  <a:solidFill>
                    <a:prstClr val="black"/>
                  </a:solidFill>
                  <a:effectLst>
                    <a:outerShdw blurRad="50800" dist="38100" dir="5400000" algn="t" rotWithShape="0">
                      <a:prstClr val="black">
                        <a:alpha val="40000"/>
                      </a:prstClr>
                    </a:outerShdw>
                  </a:effectLst>
                  <a:latin typeface="Eurostile" pitchFamily="34" charset="0"/>
                  <a:cs typeface="Arial" pitchFamily="34" charset="0"/>
                </a:rPr>
                <a:t> Department-like authorities</a:t>
              </a:r>
            </a:p>
          </p:txBody>
        </p:sp>
        <p:sp>
          <p:nvSpPr>
            <p:cNvPr id="24" name="Rectangle 29"/>
            <p:cNvSpPr>
              <a:spLocks noChangeArrowheads="1"/>
            </p:cNvSpPr>
            <p:nvPr/>
          </p:nvSpPr>
          <p:spPr bwMode="auto">
            <a:xfrm>
              <a:off x="914400" y="3200400"/>
              <a:ext cx="3657600" cy="1828800"/>
            </a:xfrm>
            <a:prstGeom prst="rect">
              <a:avLst/>
            </a:prstGeom>
            <a:noFill/>
            <a:ln w="9525">
              <a:noFill/>
              <a:miter lim="800000"/>
              <a:headEnd/>
              <a:tailEnd/>
            </a:ln>
          </p:spPr>
          <p:txBody>
            <a:bodyPr/>
            <a:lstStyle/>
            <a:p>
              <a:pPr marL="514350" lvl="1" indent="-114300">
                <a:spcBef>
                  <a:spcPct val="20000"/>
                </a:spcBef>
                <a:buFontTx/>
                <a:buChar char="•"/>
              </a:pPr>
              <a:r>
                <a:rPr lang="en-US" sz="1200" b="1" dirty="0">
                  <a:solidFill>
                    <a:prstClr val="black"/>
                  </a:solidFill>
                  <a:latin typeface="Eurostile" pitchFamily="34" charset="0"/>
                  <a:cs typeface="Arial" pitchFamily="34" charset="0"/>
                </a:rPr>
                <a:t>Command of all SOF</a:t>
              </a:r>
            </a:p>
            <a:p>
              <a:pPr marL="514350" lvl="1" indent="-114300">
                <a:spcBef>
                  <a:spcPct val="20000"/>
                </a:spcBef>
                <a:buFontTx/>
                <a:buChar char="•"/>
              </a:pPr>
              <a:r>
                <a:rPr lang="en-US" sz="1200" b="1" dirty="0">
                  <a:solidFill>
                    <a:prstClr val="black"/>
                  </a:solidFill>
                  <a:latin typeface="Eurostile" pitchFamily="34" charset="0"/>
                  <a:cs typeface="Arial" pitchFamily="34" charset="0"/>
                </a:rPr>
                <a:t>Synchronize planning for global operations against terrorist networks</a:t>
              </a:r>
            </a:p>
            <a:p>
              <a:pPr marL="514350" lvl="1" indent="-114300">
                <a:spcBef>
                  <a:spcPct val="20000"/>
                </a:spcBef>
                <a:buFontTx/>
                <a:buChar char="•"/>
              </a:pPr>
              <a:r>
                <a:rPr lang="en-US" sz="1200" b="1" dirty="0">
                  <a:solidFill>
                    <a:prstClr val="black"/>
                  </a:solidFill>
                  <a:latin typeface="Eurostile" pitchFamily="34" charset="0"/>
                  <a:cs typeface="Arial" pitchFamily="34" charset="0"/>
                </a:rPr>
                <a:t>Deploy SOF to support GCCs</a:t>
              </a:r>
            </a:p>
            <a:p>
              <a:pPr marL="514350" lvl="1" indent="-114300">
                <a:spcBef>
                  <a:spcPct val="20000"/>
                </a:spcBef>
                <a:buFontTx/>
                <a:buChar char="•"/>
              </a:pPr>
              <a:r>
                <a:rPr lang="en-US" sz="1200" b="1" dirty="0">
                  <a:solidFill>
                    <a:prstClr val="black"/>
                  </a:solidFill>
                  <a:latin typeface="Eurostile" pitchFamily="34" charset="0"/>
                  <a:cs typeface="Arial" pitchFamily="34" charset="0"/>
                </a:rPr>
                <a:t>As directed, conduct                      operations globally</a:t>
              </a:r>
            </a:p>
            <a:p>
              <a:pPr marL="514350" lvl="1" indent="-114300">
                <a:spcBef>
                  <a:spcPct val="20000"/>
                </a:spcBef>
                <a:buFontTx/>
                <a:buChar char="•"/>
              </a:pPr>
              <a:r>
                <a:rPr lang="en-US" sz="1200" b="1" dirty="0">
                  <a:solidFill>
                    <a:prstClr val="black"/>
                  </a:solidFill>
                  <a:latin typeface="Eurostile" pitchFamily="34" charset="0"/>
                  <a:cs typeface="Arial" pitchFamily="34" charset="0"/>
                </a:rPr>
                <a:t>Plan &amp; execute pre-crisis activities</a:t>
              </a:r>
              <a:r>
                <a:rPr lang="en-US" sz="1200" dirty="0">
                  <a:solidFill>
                    <a:prstClr val="black"/>
                  </a:solidFill>
                  <a:latin typeface="Eurostile" pitchFamily="34" charset="0"/>
                  <a:cs typeface="Arial" pitchFamily="34" charset="0"/>
                </a:rPr>
                <a:t> </a:t>
              </a:r>
            </a:p>
          </p:txBody>
        </p:sp>
        <p:sp>
          <p:nvSpPr>
            <p:cNvPr id="27" name="Rectangle 28"/>
            <p:cNvSpPr>
              <a:spLocks noChangeArrowheads="1"/>
            </p:cNvSpPr>
            <p:nvPr/>
          </p:nvSpPr>
          <p:spPr bwMode="auto">
            <a:xfrm>
              <a:off x="4805363" y="2971800"/>
              <a:ext cx="3271837" cy="2590800"/>
            </a:xfrm>
            <a:prstGeom prst="rect">
              <a:avLst/>
            </a:prstGeom>
            <a:noFill/>
            <a:ln w="9525">
              <a:noFill/>
              <a:miter lim="800000"/>
              <a:headEnd/>
              <a:tailEnd/>
            </a:ln>
          </p:spPr>
          <p:txBody>
            <a:bodyPr/>
            <a:lstStyle/>
            <a:p>
              <a:pPr marL="228600" indent="-228600">
                <a:spcBef>
                  <a:spcPct val="20000"/>
                </a:spcBef>
              </a:pPr>
              <a:r>
                <a:rPr lang="en-US" sz="1200" b="1" dirty="0">
                  <a:solidFill>
                    <a:prstClr val="black"/>
                  </a:solidFill>
                  <a:latin typeface="Eurostile" pitchFamily="34" charset="0"/>
                  <a:cs typeface="Arial" pitchFamily="34" charset="0"/>
                </a:rPr>
                <a:t> </a:t>
              </a:r>
            </a:p>
            <a:p>
              <a:pPr lvl="1" indent="-114300">
                <a:spcBef>
                  <a:spcPct val="20000"/>
                </a:spcBef>
                <a:buFontTx/>
                <a:buChar char="•"/>
              </a:pPr>
              <a:r>
                <a:rPr lang="en-US" sz="1200" b="1" dirty="0">
                  <a:solidFill>
                    <a:prstClr val="black"/>
                  </a:solidFill>
                  <a:latin typeface="Eurostile" pitchFamily="34" charset="0"/>
                  <a:cs typeface="Arial" pitchFamily="34" charset="0"/>
                </a:rPr>
                <a:t>Organize, train, equip SOF</a:t>
              </a:r>
            </a:p>
            <a:p>
              <a:pPr lvl="1" indent="-114300">
                <a:spcBef>
                  <a:spcPct val="20000"/>
                </a:spcBef>
                <a:buFontTx/>
                <a:buChar char="•"/>
              </a:pPr>
              <a:r>
                <a:rPr lang="en-US" sz="1200" b="1" dirty="0">
                  <a:solidFill>
                    <a:prstClr val="black"/>
                  </a:solidFill>
                  <a:latin typeface="Eurostile" pitchFamily="34" charset="0"/>
                  <a:cs typeface="Arial" pitchFamily="34" charset="0"/>
                </a:rPr>
                <a:t>Develop SOF strategy,                        doctrine, and tactics</a:t>
              </a:r>
            </a:p>
            <a:p>
              <a:pPr lvl="1" indent="-114300">
                <a:spcBef>
                  <a:spcPct val="20000"/>
                </a:spcBef>
                <a:buFontTx/>
                <a:buChar char="•"/>
              </a:pPr>
              <a:r>
                <a:rPr lang="en-US" sz="1200" b="1" dirty="0">
                  <a:solidFill>
                    <a:prstClr val="black"/>
                  </a:solidFill>
                  <a:latin typeface="Eurostile" pitchFamily="34" charset="0"/>
                  <a:cs typeface="Arial" pitchFamily="34" charset="0"/>
                </a:rPr>
                <a:t>Program and budget for SOF</a:t>
              </a:r>
            </a:p>
            <a:p>
              <a:pPr lvl="1" indent="-114300">
                <a:spcBef>
                  <a:spcPct val="20000"/>
                </a:spcBef>
                <a:buFontTx/>
                <a:buChar char="•"/>
              </a:pPr>
              <a:r>
                <a:rPr lang="en-US" sz="1200" b="1" dirty="0">
                  <a:solidFill>
                    <a:prstClr val="black"/>
                  </a:solidFill>
                  <a:latin typeface="Eurostile" pitchFamily="34" charset="0"/>
                  <a:cs typeface="Arial" pitchFamily="34" charset="0"/>
                </a:rPr>
                <a:t>Procure SOF-peculiar equipment</a:t>
              </a:r>
            </a:p>
            <a:p>
              <a:pPr lvl="1" indent="-114300">
                <a:spcBef>
                  <a:spcPct val="20000"/>
                </a:spcBef>
                <a:buFontTx/>
                <a:buChar char="•"/>
              </a:pPr>
              <a:r>
                <a:rPr lang="en-US" sz="1200" b="1" dirty="0">
                  <a:solidFill>
                    <a:prstClr val="black"/>
                  </a:solidFill>
                  <a:latin typeface="Eurostile" pitchFamily="34" charset="0"/>
                  <a:cs typeface="Arial" pitchFamily="34" charset="0"/>
                </a:rPr>
                <a:t>Monitor management of                    SOF personnel </a:t>
              </a:r>
            </a:p>
            <a:p>
              <a:pPr lvl="1" indent="-114300">
                <a:spcBef>
                  <a:spcPct val="20000"/>
                </a:spcBef>
                <a:buFontTx/>
                <a:buChar char="•"/>
              </a:pPr>
              <a:r>
                <a:rPr lang="en-US" sz="1200" b="1" dirty="0">
                  <a:solidFill>
                    <a:prstClr val="black"/>
                  </a:solidFill>
                  <a:latin typeface="Eurostile" pitchFamily="34" charset="0"/>
                  <a:cs typeface="Arial" pitchFamily="34" charset="0"/>
                </a:rPr>
                <a:t>Ensure interoperability</a:t>
              </a:r>
            </a:p>
            <a:p>
              <a:pPr lvl="1" indent="-114300">
                <a:spcBef>
                  <a:spcPct val="20000"/>
                </a:spcBef>
                <a:buFontTx/>
                <a:buChar char="•"/>
              </a:pPr>
              <a:r>
                <a:rPr lang="en-US" sz="1200" b="1" dirty="0">
                  <a:solidFill>
                    <a:prstClr val="black"/>
                  </a:solidFill>
                  <a:latin typeface="Eurostile" pitchFamily="34" charset="0"/>
                  <a:cs typeface="Arial" pitchFamily="34" charset="0"/>
                </a:rPr>
                <a:t>Conduct internal audits</a:t>
              </a:r>
            </a:p>
            <a:p>
              <a:pPr lvl="1" indent="-114300">
                <a:spcBef>
                  <a:spcPct val="20000"/>
                </a:spcBef>
                <a:buFontTx/>
                <a:buChar char="•"/>
              </a:pPr>
              <a:endParaRPr lang="en-US" sz="1200" b="1" dirty="0">
                <a:solidFill>
                  <a:prstClr val="black"/>
                </a:solidFill>
                <a:latin typeface="Eurostile" pitchFamily="34" charset="0"/>
                <a:cs typeface="Arial" pitchFamily="34" charset="0"/>
              </a:endParaRPr>
            </a:p>
          </p:txBody>
        </p:sp>
      </p:grpSp>
      <p:grpSp>
        <p:nvGrpSpPr>
          <p:cNvPr id="28" name="Group 27"/>
          <p:cNvGrpSpPr/>
          <p:nvPr/>
        </p:nvGrpSpPr>
        <p:grpSpPr>
          <a:xfrm>
            <a:off x="387239" y="1295400"/>
            <a:ext cx="8528161" cy="5257800"/>
            <a:chOff x="213360" y="914400"/>
            <a:chExt cx="9038591" cy="5476875"/>
          </a:xfrm>
        </p:grpSpPr>
        <p:pic>
          <p:nvPicPr>
            <p:cNvPr id="2051" name="Picture 4" descr="CENTCOM merged copy.png"/>
            <p:cNvPicPr>
              <a:picLocks noChangeAspect="1"/>
            </p:cNvPicPr>
            <p:nvPr/>
          </p:nvPicPr>
          <p:blipFill>
            <a:blip r:embed="rId5" cstate="print"/>
            <a:srcRect/>
            <a:stretch>
              <a:fillRect/>
            </a:stretch>
          </p:blipFill>
          <p:spPr bwMode="auto">
            <a:xfrm>
              <a:off x="2590800" y="914400"/>
              <a:ext cx="914400" cy="914400"/>
            </a:xfrm>
            <a:prstGeom prst="rect">
              <a:avLst/>
            </a:prstGeom>
            <a:ln>
              <a:noFill/>
            </a:ln>
            <a:effectLst>
              <a:outerShdw blurRad="292100" dist="139700" dir="2700000" algn="tl" rotWithShape="0">
                <a:srgbClr val="333333">
                  <a:alpha val="65000"/>
                </a:srgbClr>
              </a:outerShdw>
            </a:effectLst>
          </p:spPr>
        </p:pic>
        <p:pic>
          <p:nvPicPr>
            <p:cNvPr id="2052" name="Picture 5" descr="Eucom.png"/>
            <p:cNvPicPr>
              <a:picLocks noChangeAspect="1"/>
            </p:cNvPicPr>
            <p:nvPr/>
          </p:nvPicPr>
          <p:blipFill>
            <a:blip r:embed="rId6" cstate="print"/>
            <a:srcRect/>
            <a:stretch>
              <a:fillRect/>
            </a:stretch>
          </p:blipFill>
          <p:spPr bwMode="auto">
            <a:xfrm>
              <a:off x="213360" y="4259580"/>
              <a:ext cx="1005840" cy="998220"/>
            </a:xfrm>
            <a:prstGeom prst="rect">
              <a:avLst/>
            </a:prstGeom>
            <a:ln>
              <a:noFill/>
            </a:ln>
            <a:effectLst>
              <a:outerShdw blurRad="292100" dist="139700" dir="2700000" algn="tl" rotWithShape="0">
                <a:srgbClr val="333333">
                  <a:alpha val="65000"/>
                </a:srgbClr>
              </a:outerShdw>
            </a:effectLst>
          </p:spPr>
        </p:pic>
        <p:pic>
          <p:nvPicPr>
            <p:cNvPr id="2053" name="Picture 6" descr="northcomFF.png"/>
            <p:cNvPicPr>
              <a:picLocks noChangeAspect="1"/>
            </p:cNvPicPr>
            <p:nvPr/>
          </p:nvPicPr>
          <p:blipFill>
            <a:blip r:embed="rId7" cstate="print"/>
            <a:srcRect/>
            <a:stretch>
              <a:fillRect/>
            </a:stretch>
          </p:blipFill>
          <p:spPr bwMode="auto">
            <a:xfrm>
              <a:off x="3733800" y="1371600"/>
              <a:ext cx="914400" cy="916306"/>
            </a:xfrm>
            <a:prstGeom prst="rect">
              <a:avLst/>
            </a:prstGeom>
            <a:ln>
              <a:noFill/>
            </a:ln>
            <a:effectLst>
              <a:outerShdw blurRad="292100" dist="139700" dir="2700000" algn="tl" rotWithShape="0">
                <a:srgbClr val="333333">
                  <a:alpha val="65000"/>
                </a:srgbClr>
              </a:outerShdw>
            </a:effectLst>
          </p:spPr>
        </p:pic>
        <p:pic>
          <p:nvPicPr>
            <p:cNvPr id="2054" name="Picture 7" descr="PACOMFF.png"/>
            <p:cNvPicPr>
              <a:picLocks noChangeAspect="1"/>
            </p:cNvPicPr>
            <p:nvPr/>
          </p:nvPicPr>
          <p:blipFill>
            <a:blip r:embed="rId8" cstate="print"/>
            <a:srcRect/>
            <a:stretch>
              <a:fillRect/>
            </a:stretch>
          </p:blipFill>
          <p:spPr bwMode="auto">
            <a:xfrm>
              <a:off x="2514600" y="5105400"/>
              <a:ext cx="1188720" cy="1203960"/>
            </a:xfrm>
            <a:prstGeom prst="rect">
              <a:avLst/>
            </a:prstGeom>
            <a:ln>
              <a:noFill/>
            </a:ln>
            <a:effectLst>
              <a:outerShdw blurRad="292100" dist="139700" dir="2700000" algn="tl" rotWithShape="0">
                <a:srgbClr val="333333">
                  <a:alpha val="65000"/>
                </a:srgbClr>
              </a:outerShdw>
            </a:effectLst>
          </p:spPr>
        </p:pic>
        <p:pic>
          <p:nvPicPr>
            <p:cNvPr id="7" name="Picture 6" descr="eucom copy.png"/>
            <p:cNvPicPr>
              <a:picLocks noChangeAspect="1"/>
            </p:cNvPicPr>
            <p:nvPr/>
          </p:nvPicPr>
          <p:blipFill>
            <a:blip r:embed="rId9" cstate="print"/>
            <a:stretch>
              <a:fillRect/>
            </a:stretch>
          </p:blipFill>
          <p:spPr>
            <a:xfrm>
              <a:off x="1082040" y="4953000"/>
              <a:ext cx="1280160" cy="1295400"/>
            </a:xfrm>
            <a:prstGeom prst="rect">
              <a:avLst/>
            </a:prstGeom>
            <a:ln>
              <a:noFill/>
            </a:ln>
            <a:effectLst>
              <a:outerShdw blurRad="292100" dist="139700" dir="2700000" algn="tl" rotWithShape="0">
                <a:srgbClr val="333333">
                  <a:alpha val="65000"/>
                </a:srgbClr>
              </a:outerShdw>
            </a:effectLst>
          </p:spPr>
        </p:pic>
        <p:pic>
          <p:nvPicPr>
            <p:cNvPr id="8" name="Picture 7" descr="southcomFF copy.png"/>
            <p:cNvPicPr>
              <a:picLocks noChangeAspect="1"/>
            </p:cNvPicPr>
            <p:nvPr/>
          </p:nvPicPr>
          <p:blipFill>
            <a:blip r:embed="rId10" cstate="print"/>
            <a:stretch>
              <a:fillRect/>
            </a:stretch>
          </p:blipFill>
          <p:spPr>
            <a:xfrm>
              <a:off x="3886200" y="4829809"/>
              <a:ext cx="767716" cy="1005841"/>
            </a:xfrm>
            <a:prstGeom prst="rect">
              <a:avLst/>
            </a:prstGeom>
            <a:ln>
              <a:noFill/>
            </a:ln>
            <a:effectLst>
              <a:outerShdw blurRad="292100" dist="139700" dir="2700000" algn="tl" rotWithShape="0">
                <a:srgbClr val="333333">
                  <a:alpha val="65000"/>
                </a:srgbClr>
              </a:outerShdw>
            </a:effectLst>
          </p:spPr>
        </p:pic>
        <p:pic>
          <p:nvPicPr>
            <p:cNvPr id="9" name="Picture 8" descr="USAFRICOM-APPROVED SEAL.png"/>
            <p:cNvPicPr>
              <a:picLocks noChangeAspect="1"/>
            </p:cNvPicPr>
            <p:nvPr/>
          </p:nvPicPr>
          <p:blipFill>
            <a:blip r:embed="rId11" cstate="print"/>
            <a:stretch>
              <a:fillRect/>
            </a:stretch>
          </p:blipFill>
          <p:spPr>
            <a:xfrm>
              <a:off x="381000" y="1828800"/>
              <a:ext cx="723900" cy="922020"/>
            </a:xfrm>
            <a:prstGeom prst="rect">
              <a:avLst/>
            </a:prstGeom>
            <a:ln>
              <a:noFill/>
            </a:ln>
            <a:effectLst>
              <a:outerShdw blurRad="292100" dist="139700" dir="2700000" algn="tl" rotWithShape="0">
                <a:srgbClr val="333333">
                  <a:alpha val="65000"/>
                </a:srgbClr>
              </a:outerShdw>
            </a:effectLst>
          </p:spPr>
        </p:pic>
        <p:pic>
          <p:nvPicPr>
            <p:cNvPr id="10" name="Picture 9" descr="ustranscom merged copy.png"/>
            <p:cNvPicPr>
              <a:picLocks noChangeAspect="1"/>
            </p:cNvPicPr>
            <p:nvPr/>
          </p:nvPicPr>
          <p:blipFill>
            <a:blip r:embed="rId12" cstate="print"/>
            <a:stretch>
              <a:fillRect/>
            </a:stretch>
          </p:blipFill>
          <p:spPr>
            <a:xfrm>
              <a:off x="1066800" y="914400"/>
              <a:ext cx="1280160" cy="1283970"/>
            </a:xfrm>
            <a:prstGeom prst="rect">
              <a:avLst/>
            </a:prstGeom>
            <a:ln>
              <a:noFill/>
            </a:ln>
            <a:effectLst>
              <a:outerShdw blurRad="292100" dist="139700" dir="2700000" algn="tl" rotWithShape="0">
                <a:srgbClr val="333333">
                  <a:alpha val="65000"/>
                </a:srgbClr>
              </a:outerShdw>
            </a:effectLst>
          </p:spPr>
        </p:pic>
        <p:pic>
          <p:nvPicPr>
            <p:cNvPr id="2068" name="Picture 20" descr="C:\Documents and Settings\timothy.lawn1\Desktop\USMCFANCY.png"/>
            <p:cNvPicPr>
              <a:picLocks noChangeAspect="1" noChangeArrowheads="1"/>
            </p:cNvPicPr>
            <p:nvPr/>
          </p:nvPicPr>
          <p:blipFill>
            <a:blip r:embed="rId13" cstate="print"/>
            <a:srcRect/>
            <a:stretch>
              <a:fillRect/>
            </a:stretch>
          </p:blipFill>
          <p:spPr bwMode="auto">
            <a:xfrm>
              <a:off x="6359525" y="5324475"/>
              <a:ext cx="1066800" cy="1066800"/>
            </a:xfrm>
            <a:prstGeom prst="rect">
              <a:avLst/>
            </a:prstGeom>
            <a:ln>
              <a:noFill/>
            </a:ln>
            <a:effectLst>
              <a:outerShdw blurRad="292100" dist="139700" dir="2700000" algn="tl" rotWithShape="0">
                <a:srgbClr val="333333">
                  <a:alpha val="65000"/>
                </a:srgbClr>
              </a:outerShdw>
              <a:softEdge rad="31750"/>
            </a:effectLst>
          </p:spPr>
        </p:pic>
        <p:pic>
          <p:nvPicPr>
            <p:cNvPr id="2070" name="Picture 22" descr="C:\Documents and Settings\timothy.lawn1\Desktop\USAF.png"/>
            <p:cNvPicPr>
              <a:picLocks noChangeAspect="1" noChangeArrowheads="1"/>
            </p:cNvPicPr>
            <p:nvPr/>
          </p:nvPicPr>
          <p:blipFill>
            <a:blip r:embed="rId14" cstate="print"/>
            <a:srcRect/>
            <a:stretch>
              <a:fillRect/>
            </a:stretch>
          </p:blipFill>
          <p:spPr bwMode="auto">
            <a:xfrm>
              <a:off x="8196263" y="3667125"/>
              <a:ext cx="1055688" cy="1042724"/>
            </a:xfrm>
            <a:prstGeom prst="rect">
              <a:avLst/>
            </a:prstGeom>
            <a:ln>
              <a:noFill/>
            </a:ln>
            <a:effectLst>
              <a:outerShdw blurRad="292100" dist="139700" dir="2700000" algn="tl" rotWithShape="0">
                <a:srgbClr val="333333">
                  <a:alpha val="65000"/>
                </a:srgbClr>
              </a:outerShdw>
            </a:effectLst>
          </p:spPr>
        </p:pic>
        <p:pic>
          <p:nvPicPr>
            <p:cNvPr id="2071" name="Picture 23" descr="C:\Documents and Settings\timothy.lawn1\Desktop\Dpt_nvy1.png"/>
            <p:cNvPicPr>
              <a:picLocks noChangeAspect="1" noChangeArrowheads="1"/>
            </p:cNvPicPr>
            <p:nvPr/>
          </p:nvPicPr>
          <p:blipFill>
            <a:blip r:embed="rId15" cstate="print"/>
            <a:srcRect/>
            <a:stretch>
              <a:fillRect/>
            </a:stretch>
          </p:blipFill>
          <p:spPr bwMode="auto">
            <a:xfrm>
              <a:off x="7562850" y="1257300"/>
              <a:ext cx="1037167" cy="1037167"/>
            </a:xfrm>
            <a:prstGeom prst="rect">
              <a:avLst/>
            </a:prstGeom>
            <a:ln>
              <a:noFill/>
            </a:ln>
            <a:effectLst>
              <a:outerShdw blurRad="292100" dist="139700" dir="2700000" algn="tl" rotWithShape="0">
                <a:srgbClr val="333333">
                  <a:alpha val="65000"/>
                </a:srgbClr>
              </a:outerShdw>
            </a:effectLst>
          </p:spPr>
        </p:pic>
        <p:pic>
          <p:nvPicPr>
            <p:cNvPr id="2072" name="Picture 24" descr="C:\Documents and Settings\timothy.lawn1\Desktop\Army.png"/>
            <p:cNvPicPr>
              <a:picLocks noChangeAspect="1" noChangeArrowheads="1"/>
            </p:cNvPicPr>
            <p:nvPr/>
          </p:nvPicPr>
          <p:blipFill>
            <a:blip r:embed="rId16" cstate="print"/>
            <a:srcRect/>
            <a:stretch>
              <a:fillRect/>
            </a:stretch>
          </p:blipFill>
          <p:spPr bwMode="auto">
            <a:xfrm>
              <a:off x="6324600" y="952500"/>
              <a:ext cx="977900" cy="977900"/>
            </a:xfrm>
            <a:prstGeom prst="rect">
              <a:avLst/>
            </a:prstGeom>
            <a:ln>
              <a:noFill/>
            </a:ln>
            <a:effectLst>
              <a:outerShdw blurRad="292100" dist="139700" dir="2700000" algn="tl" rotWithShape="0">
                <a:srgbClr val="333333">
                  <a:alpha val="65000"/>
                </a:srgbClr>
              </a:outerShdw>
            </a:effectLst>
          </p:spPr>
        </p:pic>
        <p:pic>
          <p:nvPicPr>
            <p:cNvPr id="22" name="Picture 21" descr="140px-US-DefenseIntelligenceAgency-Seal_svg.png"/>
            <p:cNvPicPr/>
            <p:nvPr/>
          </p:nvPicPr>
          <p:blipFill>
            <a:blip r:embed="rId17" cstate="print"/>
            <a:stretch>
              <a:fillRect/>
            </a:stretch>
          </p:blipFill>
          <p:spPr>
            <a:xfrm>
              <a:off x="4991100" y="5114925"/>
              <a:ext cx="978408" cy="978408"/>
            </a:xfrm>
            <a:prstGeom prst="rect">
              <a:avLst/>
            </a:prstGeom>
            <a:ln>
              <a:noFill/>
            </a:ln>
            <a:effectLst>
              <a:outerShdw blurRad="292100" dist="139700" dir="2700000" algn="tl" rotWithShape="0">
                <a:srgbClr val="333333">
                  <a:alpha val="65000"/>
                </a:srgbClr>
              </a:outerShdw>
            </a:effectLst>
          </p:spPr>
        </p:pic>
        <p:pic>
          <p:nvPicPr>
            <p:cNvPr id="23" name="Picture 22" descr="150px-US-DefenseThreatReductionAgency-Seal_svg.png"/>
            <p:cNvPicPr/>
            <p:nvPr/>
          </p:nvPicPr>
          <p:blipFill>
            <a:blip r:embed="rId18" cstate="print"/>
            <a:stretch>
              <a:fillRect/>
            </a:stretch>
          </p:blipFill>
          <p:spPr>
            <a:xfrm>
              <a:off x="8244967" y="2438400"/>
              <a:ext cx="978408" cy="978408"/>
            </a:xfrm>
            <a:prstGeom prst="rect">
              <a:avLst/>
            </a:prstGeom>
            <a:ln>
              <a:noFill/>
            </a:ln>
            <a:effectLst>
              <a:outerShdw blurRad="292100" dist="139700" dir="2700000" algn="tl" rotWithShape="0">
                <a:srgbClr val="333333">
                  <a:alpha val="65000"/>
                </a:srgbClr>
              </a:outerShdw>
            </a:effectLst>
          </p:spPr>
        </p:pic>
        <p:pic>
          <p:nvPicPr>
            <p:cNvPr id="25" name="Picture 24" descr="140px-US-NationalReconnaissanceOffice-Seal_svg.png"/>
            <p:cNvPicPr/>
            <p:nvPr/>
          </p:nvPicPr>
          <p:blipFill>
            <a:blip r:embed="rId19" cstate="print"/>
            <a:stretch>
              <a:fillRect/>
            </a:stretch>
          </p:blipFill>
          <p:spPr>
            <a:xfrm>
              <a:off x="4991100" y="1228725"/>
              <a:ext cx="978408" cy="978408"/>
            </a:xfrm>
            <a:prstGeom prst="rect">
              <a:avLst/>
            </a:prstGeom>
            <a:ln>
              <a:noFill/>
            </a:ln>
            <a:effectLst>
              <a:outerShdw blurRad="292100" dist="139700" dir="2700000" algn="tl" rotWithShape="0">
                <a:srgbClr val="333333">
                  <a:alpha val="65000"/>
                </a:srgbClr>
              </a:outerShdw>
            </a:effectLst>
          </p:spPr>
        </p:pic>
        <p:pic>
          <p:nvPicPr>
            <p:cNvPr id="26" name="Picture 25" descr="140px-US-NationalGeospatialIntelligenceAgency-2008Seal_svg.png"/>
            <p:cNvPicPr/>
            <p:nvPr/>
          </p:nvPicPr>
          <p:blipFill>
            <a:blip r:embed="rId20" cstate="print"/>
            <a:stretch>
              <a:fillRect/>
            </a:stretch>
          </p:blipFill>
          <p:spPr>
            <a:xfrm>
              <a:off x="7717917" y="4923917"/>
              <a:ext cx="978408" cy="978408"/>
            </a:xfrm>
            <a:prstGeom prst="rect">
              <a:avLst/>
            </a:prstGeom>
            <a:ln>
              <a:noFill/>
            </a:ln>
            <a:effectLst>
              <a:outerShdw blurRad="292100" dist="139700" dir="2700000" algn="tl" rotWithShape="0">
                <a:srgbClr val="333333">
                  <a:alpha val="65000"/>
                </a:srgbClr>
              </a:outerShdw>
            </a:effectLst>
          </p:spPr>
        </p:pic>
      </p:grpSp>
      <p:pic>
        <p:nvPicPr>
          <p:cNvPr id="29" name="Picture 2" descr="U:\Graphics Support 2\Logos\SOCOM Shield\SOCOM LOGO.png"/>
          <p:cNvPicPr>
            <a:picLocks noChangeAspect="1" noChangeArrowheads="1"/>
          </p:cNvPicPr>
          <p:nvPr/>
        </p:nvPicPr>
        <p:blipFill>
          <a:blip r:embed="rId21"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9720660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4" name="Rectangle 11"/>
          <p:cNvSpPr>
            <a:spLocks noChangeArrowheads="1"/>
          </p:cNvSpPr>
          <p:nvPr/>
        </p:nvSpPr>
        <p:spPr bwMode="auto">
          <a:xfrm>
            <a:off x="381000" y="4648200"/>
            <a:ext cx="1143000" cy="1905000"/>
          </a:xfrm>
          <a:prstGeom prst="rect">
            <a:avLst/>
          </a:prstGeom>
          <a:solidFill>
            <a:srgbClr val="F2F2F2">
              <a:alpha val="69804"/>
            </a:srgb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2052" name="Freeform 4"/>
          <p:cNvSpPr>
            <a:spLocks/>
          </p:cNvSpPr>
          <p:nvPr/>
        </p:nvSpPr>
        <p:spPr bwMode="auto">
          <a:xfrm>
            <a:off x="635000" y="2590799"/>
            <a:ext cx="5689600" cy="381001"/>
          </a:xfrm>
          <a:custGeom>
            <a:avLst/>
            <a:gdLst>
              <a:gd name="T0" fmla="*/ 0 w 3302"/>
              <a:gd name="T1" fmla="*/ 2147483647 h 460"/>
              <a:gd name="T2" fmla="*/ 0 w 3302"/>
              <a:gd name="T3" fmla="*/ 2147483647 h 460"/>
              <a:gd name="T4" fmla="*/ 2147483647 w 3302"/>
              <a:gd name="T5" fmla="*/ 0 h 460"/>
              <a:gd name="T6" fmla="*/ 2147483647 w 3302"/>
              <a:gd name="T7" fmla="*/ 2147483647 h 460"/>
              <a:gd name="T8" fmla="*/ 0 60000 65536"/>
              <a:gd name="T9" fmla="*/ 0 60000 65536"/>
              <a:gd name="T10" fmla="*/ 0 60000 65536"/>
              <a:gd name="T11" fmla="*/ 0 60000 65536"/>
              <a:gd name="T12" fmla="*/ 0 w 3302"/>
              <a:gd name="T13" fmla="*/ 0 h 460"/>
              <a:gd name="T14" fmla="*/ 3302 w 3302"/>
              <a:gd name="T15" fmla="*/ 460 h 460"/>
            </a:gdLst>
            <a:ahLst/>
            <a:cxnLst>
              <a:cxn ang="T8">
                <a:pos x="T0" y="T1"/>
              </a:cxn>
              <a:cxn ang="T9">
                <a:pos x="T2" y="T3"/>
              </a:cxn>
              <a:cxn ang="T10">
                <a:pos x="T4" y="T5"/>
              </a:cxn>
              <a:cxn ang="T11">
                <a:pos x="T6" y="T7"/>
              </a:cxn>
            </a:cxnLst>
            <a:rect l="T12" t="T13" r="T14" b="T15"/>
            <a:pathLst>
              <a:path w="3302" h="460">
                <a:moveTo>
                  <a:pt x="0" y="418"/>
                </a:moveTo>
                <a:lnTo>
                  <a:pt x="0" y="2"/>
                </a:lnTo>
                <a:lnTo>
                  <a:pt x="3302" y="0"/>
                </a:lnTo>
                <a:lnTo>
                  <a:pt x="3302" y="460"/>
                </a:lnTo>
              </a:path>
            </a:pathLst>
          </a:custGeom>
          <a:noFill/>
          <a:ln w="38100" cap="rnd">
            <a:solidFill>
              <a:schemeClr val="tx1"/>
            </a:solidFill>
            <a:round/>
            <a:headEnd type="none" w="sm" len="sm"/>
            <a:tailEnd type="none" w="sm" len="sm"/>
          </a:ln>
        </p:spPr>
        <p:txBody>
          <a:bodyPr/>
          <a:lstStyle/>
          <a:p>
            <a:pPr eaLnBrk="0" fontAlgn="base" hangingPunct="0">
              <a:spcBef>
                <a:spcPct val="0"/>
              </a:spcBef>
              <a:spcAft>
                <a:spcPct val="0"/>
              </a:spcAft>
            </a:pPr>
            <a:endParaRPr lang="en-US" sz="800">
              <a:solidFill>
                <a:prstClr val="black"/>
              </a:solidFill>
              <a:latin typeface="Eurostile" pitchFamily="34" charset="0"/>
            </a:endParaRPr>
          </a:p>
        </p:txBody>
      </p:sp>
      <p:sp>
        <p:nvSpPr>
          <p:cNvPr id="2053" name="Line 5"/>
          <p:cNvSpPr>
            <a:spLocks noChangeShapeType="1"/>
          </p:cNvSpPr>
          <p:nvPr/>
        </p:nvSpPr>
        <p:spPr bwMode="auto">
          <a:xfrm>
            <a:off x="4868863" y="2611438"/>
            <a:ext cx="1587" cy="360362"/>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sp>
        <p:nvSpPr>
          <p:cNvPr id="2054" name="Line 6"/>
          <p:cNvSpPr>
            <a:spLocks noChangeShapeType="1"/>
          </p:cNvSpPr>
          <p:nvPr/>
        </p:nvSpPr>
        <p:spPr bwMode="auto">
          <a:xfrm>
            <a:off x="3657600" y="2628900"/>
            <a:ext cx="1588" cy="276225"/>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sp>
        <p:nvSpPr>
          <p:cNvPr id="2055" name="Line 7"/>
          <p:cNvSpPr>
            <a:spLocks noChangeShapeType="1"/>
          </p:cNvSpPr>
          <p:nvPr/>
        </p:nvSpPr>
        <p:spPr bwMode="auto">
          <a:xfrm flipV="1">
            <a:off x="4413251" y="2362199"/>
            <a:ext cx="5220" cy="246063"/>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pic>
        <p:nvPicPr>
          <p:cNvPr id="14" name="Picture 16" descr="marsoc-Official-a-2706"/>
          <p:cNvPicPr>
            <a:picLocks noChangeAspect="1" noChangeArrowheads="1"/>
          </p:cNvPicPr>
          <p:nvPr/>
        </p:nvPicPr>
        <p:blipFill>
          <a:blip r:embed="rId4" cstate="print"/>
          <a:srcRect/>
          <a:stretch>
            <a:fillRect/>
          </a:stretch>
        </p:blipFill>
        <p:spPr bwMode="auto">
          <a:xfrm>
            <a:off x="4708525" y="3551238"/>
            <a:ext cx="841375" cy="835025"/>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6" name="Picture 20" descr="afsoc-fancy-merged-small"/>
          <p:cNvPicPr>
            <a:picLocks noChangeAspect="1" noChangeArrowheads="1"/>
          </p:cNvPicPr>
          <p:nvPr/>
        </p:nvPicPr>
        <p:blipFill>
          <a:blip r:embed="rId5" cstate="print"/>
          <a:srcRect/>
          <a:stretch>
            <a:fillRect/>
          </a:stretch>
        </p:blipFill>
        <p:spPr bwMode="auto">
          <a:xfrm>
            <a:off x="3335338" y="3576638"/>
            <a:ext cx="804862" cy="7905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063" name="Line 23"/>
          <p:cNvSpPr>
            <a:spLocks noChangeShapeType="1"/>
          </p:cNvSpPr>
          <p:nvPr/>
        </p:nvSpPr>
        <p:spPr bwMode="auto">
          <a:xfrm flipH="1">
            <a:off x="2281238" y="2613025"/>
            <a:ext cx="4762" cy="341313"/>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pic>
        <p:nvPicPr>
          <p:cNvPr id="19" name="Picture 26" descr="nswc-fancy-merged-july-03"/>
          <p:cNvPicPr>
            <a:picLocks noChangeAspect="1" noChangeArrowheads="1"/>
          </p:cNvPicPr>
          <p:nvPr/>
        </p:nvPicPr>
        <p:blipFill>
          <a:blip r:embed="rId6" cstate="print"/>
          <a:srcRect/>
          <a:stretch>
            <a:fillRect/>
          </a:stretch>
        </p:blipFill>
        <p:spPr bwMode="auto">
          <a:xfrm>
            <a:off x="1952625" y="3548063"/>
            <a:ext cx="854075" cy="8413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066" name="Line 28"/>
          <p:cNvSpPr>
            <a:spLocks noChangeShapeType="1"/>
          </p:cNvSpPr>
          <p:nvPr/>
        </p:nvSpPr>
        <p:spPr bwMode="auto">
          <a:xfrm>
            <a:off x="6300788" y="2600325"/>
            <a:ext cx="1587" cy="360363"/>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pic>
        <p:nvPicPr>
          <p:cNvPr id="22" name="Picture 31" descr="jsoc-fancy-merged"/>
          <p:cNvPicPr>
            <a:picLocks noChangeAspect="1" noChangeArrowheads="1"/>
          </p:cNvPicPr>
          <p:nvPr/>
        </p:nvPicPr>
        <p:blipFill>
          <a:blip r:embed="rId7" cstate="print"/>
          <a:srcRect/>
          <a:stretch>
            <a:fillRect/>
          </a:stretch>
        </p:blipFill>
        <p:spPr bwMode="auto">
          <a:xfrm>
            <a:off x="6097588" y="3571875"/>
            <a:ext cx="798512" cy="79692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5" name="Rectangle 25"/>
          <p:cNvSpPr>
            <a:spLocks noChangeArrowheads="1"/>
          </p:cNvSpPr>
          <p:nvPr/>
        </p:nvSpPr>
        <p:spPr bwMode="auto">
          <a:xfrm>
            <a:off x="1752600" y="4648200"/>
            <a:ext cx="1208088" cy="1752600"/>
          </a:xfrm>
          <a:prstGeom prst="rect">
            <a:avLst/>
          </a:prstGeom>
          <a:solidFill>
            <a:srgbClr val="F2F2F2">
              <a:alpha val="69804"/>
            </a:srgb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29" name="Rectangle 30"/>
          <p:cNvSpPr>
            <a:spLocks noChangeArrowheads="1"/>
          </p:cNvSpPr>
          <p:nvPr/>
        </p:nvSpPr>
        <p:spPr bwMode="auto">
          <a:xfrm>
            <a:off x="5867400" y="4648200"/>
            <a:ext cx="1219200" cy="990600"/>
          </a:xfrm>
          <a:prstGeom prst="rect">
            <a:avLst/>
          </a:prstGeom>
          <a:solidFill>
            <a:srgbClr val="F2F2F2">
              <a:alpha val="69804"/>
            </a:srgbClr>
          </a:solidFill>
          <a:ln w="12700">
            <a:noFill/>
            <a:miter lim="800000"/>
            <a:headEnd/>
            <a:tailEnd/>
          </a:ln>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31" name="Rectangle 15"/>
          <p:cNvSpPr>
            <a:spLocks noChangeArrowheads="1"/>
          </p:cNvSpPr>
          <p:nvPr/>
        </p:nvSpPr>
        <p:spPr bwMode="auto">
          <a:xfrm>
            <a:off x="4520184" y="4648200"/>
            <a:ext cx="1219200" cy="2209800"/>
          </a:xfrm>
          <a:prstGeom prst="rect">
            <a:avLst/>
          </a:prstGeom>
          <a:solidFill>
            <a:srgbClr val="F2F2F2">
              <a:alpha val="69804"/>
            </a:srgbClr>
          </a:solidFill>
          <a:ln w="12700">
            <a:noFill/>
            <a:miter lim="800000"/>
            <a:headEnd/>
            <a:tailEnd/>
          </a:ln>
          <a:effectLst>
            <a:outerShdw blurRad="63500" sx="102000" sy="102000" algn="ctr"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pic>
        <p:nvPicPr>
          <p:cNvPr id="2078" name="Picture 37"/>
          <p:cNvPicPr>
            <a:picLocks noChangeAspect="1" noChangeArrowheads="1"/>
          </p:cNvPicPr>
          <p:nvPr/>
        </p:nvPicPr>
        <p:blipFill>
          <a:blip r:embed="rId8" cstate="print"/>
          <a:srcRect/>
          <a:stretch>
            <a:fillRect/>
          </a:stretch>
        </p:blipFill>
        <p:spPr bwMode="auto">
          <a:xfrm>
            <a:off x="546100" y="4352925"/>
            <a:ext cx="773113" cy="265113"/>
          </a:xfrm>
          <a:prstGeom prst="rect">
            <a:avLst/>
          </a:prstGeom>
          <a:noFill/>
          <a:ln w="9525">
            <a:noFill/>
            <a:miter lim="800000"/>
            <a:headEnd/>
            <a:tailEnd/>
          </a:ln>
        </p:spPr>
      </p:pic>
      <p:pic>
        <p:nvPicPr>
          <p:cNvPr id="2079" name="Picture 39"/>
          <p:cNvPicPr>
            <a:picLocks noChangeAspect="1" noChangeArrowheads="1"/>
          </p:cNvPicPr>
          <p:nvPr/>
        </p:nvPicPr>
        <p:blipFill>
          <a:blip r:embed="rId9" cstate="print"/>
          <a:srcRect/>
          <a:stretch>
            <a:fillRect/>
          </a:stretch>
        </p:blipFill>
        <p:spPr bwMode="auto">
          <a:xfrm>
            <a:off x="4846638" y="4344988"/>
            <a:ext cx="525462" cy="258762"/>
          </a:xfrm>
          <a:prstGeom prst="rect">
            <a:avLst/>
          </a:prstGeom>
          <a:noFill/>
          <a:ln w="9525">
            <a:noFill/>
            <a:miter lim="800000"/>
            <a:headEnd/>
            <a:tailEnd/>
          </a:ln>
        </p:spPr>
      </p:pic>
      <p:pic>
        <p:nvPicPr>
          <p:cNvPr id="2080" name="Picture 39"/>
          <p:cNvPicPr>
            <a:picLocks noChangeAspect="1" noChangeArrowheads="1"/>
          </p:cNvPicPr>
          <p:nvPr/>
        </p:nvPicPr>
        <p:blipFill>
          <a:blip r:embed="rId9" cstate="print"/>
          <a:srcRect/>
          <a:stretch>
            <a:fillRect/>
          </a:stretch>
        </p:blipFill>
        <p:spPr bwMode="auto">
          <a:xfrm>
            <a:off x="2089150" y="4367213"/>
            <a:ext cx="523875" cy="260350"/>
          </a:xfrm>
          <a:prstGeom prst="rect">
            <a:avLst/>
          </a:prstGeom>
          <a:noFill/>
          <a:ln w="9525">
            <a:noFill/>
            <a:miter lim="800000"/>
            <a:headEnd/>
            <a:tailEnd/>
          </a:ln>
        </p:spPr>
      </p:pic>
      <p:pic>
        <p:nvPicPr>
          <p:cNvPr id="2081" name="Picture 37"/>
          <p:cNvPicPr>
            <a:picLocks noChangeAspect="1" noChangeArrowheads="1"/>
          </p:cNvPicPr>
          <p:nvPr/>
        </p:nvPicPr>
        <p:blipFill>
          <a:blip r:embed="rId8" cstate="print"/>
          <a:srcRect/>
          <a:stretch>
            <a:fillRect/>
          </a:stretch>
        </p:blipFill>
        <p:spPr bwMode="auto">
          <a:xfrm>
            <a:off x="3362325" y="4362450"/>
            <a:ext cx="773113" cy="265113"/>
          </a:xfrm>
          <a:prstGeom prst="rect">
            <a:avLst/>
          </a:prstGeom>
          <a:noFill/>
          <a:ln w="9525">
            <a:noFill/>
            <a:miter lim="800000"/>
            <a:headEnd/>
            <a:tailEnd/>
          </a:ln>
        </p:spPr>
      </p:pic>
      <p:pic>
        <p:nvPicPr>
          <p:cNvPr id="2082" name="Picture 37"/>
          <p:cNvPicPr>
            <a:picLocks noChangeAspect="1" noChangeArrowheads="1"/>
          </p:cNvPicPr>
          <p:nvPr/>
        </p:nvPicPr>
        <p:blipFill>
          <a:blip r:embed="rId8" cstate="print"/>
          <a:srcRect/>
          <a:stretch>
            <a:fillRect/>
          </a:stretch>
        </p:blipFill>
        <p:spPr bwMode="auto">
          <a:xfrm>
            <a:off x="6099175" y="4362450"/>
            <a:ext cx="773113" cy="265113"/>
          </a:xfrm>
          <a:prstGeom prst="rect">
            <a:avLst/>
          </a:prstGeom>
          <a:noFill/>
          <a:ln w="9525">
            <a:noFill/>
            <a:miter lim="800000"/>
            <a:headEnd/>
            <a:tailEnd/>
          </a:ln>
        </p:spPr>
      </p:pic>
      <p:pic>
        <p:nvPicPr>
          <p:cNvPr id="48" name="Picture 38"/>
          <p:cNvPicPr>
            <a:picLocks noChangeAspect="1" noChangeArrowheads="1"/>
          </p:cNvPicPr>
          <p:nvPr/>
        </p:nvPicPr>
        <p:blipFill>
          <a:blip r:embed="rId10" cstate="print"/>
          <a:srcRect/>
          <a:stretch>
            <a:fillRect/>
          </a:stretch>
        </p:blipFill>
        <p:spPr bwMode="auto">
          <a:xfrm>
            <a:off x="3753397" y="1302958"/>
            <a:ext cx="1558438" cy="381000"/>
          </a:xfrm>
          <a:prstGeom prst="rect">
            <a:avLst/>
          </a:prstGeom>
          <a:ln>
            <a:noFill/>
          </a:ln>
          <a:effectLst>
            <a:outerShdw blurRad="355600" sx="99000" sy="99000" algn="tl" rotWithShape="0">
              <a:schemeClr val="tx1"/>
            </a:outerShdw>
          </a:effectLst>
        </p:spPr>
      </p:pic>
      <p:cxnSp>
        <p:nvCxnSpPr>
          <p:cNvPr id="53" name="Straight Connector 52"/>
          <p:cNvCxnSpPr>
            <a:stCxn id="49" idx="0"/>
          </p:cNvCxnSpPr>
          <p:nvPr/>
        </p:nvCxnSpPr>
        <p:spPr bwMode="auto">
          <a:xfrm rot="16200000" flipH="1">
            <a:off x="2437606" y="2192560"/>
            <a:ext cx="839787" cy="9525"/>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rot="5400000">
            <a:off x="1270000" y="2369566"/>
            <a:ext cx="495300" cy="0"/>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rot="5400000">
            <a:off x="1835943" y="2298923"/>
            <a:ext cx="636587" cy="0"/>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rot="5400000">
            <a:off x="561975" y="2369566"/>
            <a:ext cx="495300" cy="0"/>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pic>
        <p:nvPicPr>
          <p:cNvPr id="49" name="Picture 20" descr="C:\Documents and Settings\timothy.lawn1\Desktop\USMCFANCY.png"/>
          <p:cNvPicPr>
            <a:picLocks noChangeAspect="1" noChangeArrowheads="1"/>
          </p:cNvPicPr>
          <p:nvPr/>
        </p:nvPicPr>
        <p:blipFill>
          <a:blip r:embed="rId11" cstate="print"/>
          <a:srcRect/>
          <a:stretch>
            <a:fillRect/>
          </a:stretch>
        </p:blipFill>
        <p:spPr bwMode="auto">
          <a:xfrm>
            <a:off x="2535237" y="1777429"/>
            <a:ext cx="636588" cy="636587"/>
          </a:xfrm>
          <a:prstGeom prst="rect">
            <a:avLst/>
          </a:prstGeom>
          <a:ln>
            <a:noFill/>
          </a:ln>
          <a:effectLst>
            <a:outerShdw blurRad="292100" dist="139700" dir="2700000" algn="tl" rotWithShape="0">
              <a:srgbClr val="333333">
                <a:alpha val="65000"/>
              </a:srgbClr>
            </a:outerShdw>
          </a:effectLst>
        </p:spPr>
      </p:pic>
      <p:pic>
        <p:nvPicPr>
          <p:cNvPr id="50" name="Picture 22" descr="C:\Documents and Settings\timothy.lawn1\Desktop\USAF.png"/>
          <p:cNvPicPr>
            <a:picLocks noChangeAspect="1" noChangeArrowheads="1"/>
          </p:cNvPicPr>
          <p:nvPr/>
        </p:nvPicPr>
        <p:blipFill>
          <a:blip r:embed="rId12" cstate="print"/>
          <a:srcRect/>
          <a:stretch>
            <a:fillRect/>
          </a:stretch>
        </p:blipFill>
        <p:spPr bwMode="auto">
          <a:xfrm>
            <a:off x="1208087" y="1777429"/>
            <a:ext cx="644525" cy="636587"/>
          </a:xfrm>
          <a:prstGeom prst="rect">
            <a:avLst/>
          </a:prstGeom>
          <a:ln>
            <a:noFill/>
          </a:ln>
          <a:effectLst>
            <a:outerShdw blurRad="292100" dist="139700" dir="2700000" algn="tl" rotWithShape="0">
              <a:srgbClr val="333333">
                <a:alpha val="65000"/>
              </a:srgbClr>
            </a:outerShdw>
          </a:effectLst>
        </p:spPr>
      </p:pic>
      <p:pic>
        <p:nvPicPr>
          <p:cNvPr id="51" name="Picture 23" descr="C:\Documents and Settings\timothy.lawn1\Desktop\Dpt_nvy1.png"/>
          <p:cNvPicPr>
            <a:picLocks noChangeAspect="1" noChangeArrowheads="1"/>
          </p:cNvPicPr>
          <p:nvPr/>
        </p:nvPicPr>
        <p:blipFill>
          <a:blip r:embed="rId13" cstate="print"/>
          <a:srcRect/>
          <a:stretch>
            <a:fillRect/>
          </a:stretch>
        </p:blipFill>
        <p:spPr bwMode="auto">
          <a:xfrm>
            <a:off x="1870075" y="1777429"/>
            <a:ext cx="635000" cy="636587"/>
          </a:xfrm>
          <a:prstGeom prst="rect">
            <a:avLst/>
          </a:prstGeom>
          <a:ln>
            <a:noFill/>
          </a:ln>
          <a:effectLst>
            <a:outerShdw blurRad="292100" dist="139700" dir="2700000" algn="tl" rotWithShape="0">
              <a:srgbClr val="333333">
                <a:alpha val="65000"/>
              </a:srgbClr>
            </a:outerShdw>
          </a:effectLst>
        </p:spPr>
      </p:pic>
      <p:pic>
        <p:nvPicPr>
          <p:cNvPr id="52" name="Picture 24" descr="C:\Documents and Settings\timothy.lawn1\Desktop\Army.png"/>
          <p:cNvPicPr>
            <a:picLocks noChangeAspect="1" noChangeArrowheads="1"/>
          </p:cNvPicPr>
          <p:nvPr/>
        </p:nvPicPr>
        <p:blipFill>
          <a:blip r:embed="rId14" cstate="print"/>
          <a:srcRect/>
          <a:stretch>
            <a:fillRect/>
          </a:stretch>
        </p:blipFill>
        <p:spPr bwMode="auto">
          <a:xfrm>
            <a:off x="533400" y="1777429"/>
            <a:ext cx="612775" cy="612775"/>
          </a:xfrm>
          <a:prstGeom prst="rect">
            <a:avLst/>
          </a:prstGeom>
          <a:ln>
            <a:noFill/>
          </a:ln>
          <a:effectLst>
            <a:outerShdw blurRad="292100" dist="139700" dir="2700000" algn="tl" rotWithShape="0">
              <a:srgbClr val="333333">
                <a:alpha val="65000"/>
              </a:srgbClr>
            </a:outerShdw>
          </a:effectLst>
        </p:spPr>
      </p:pic>
      <p:sp>
        <p:nvSpPr>
          <p:cNvPr id="59" name="Text Box 3"/>
          <p:cNvSpPr txBox="1">
            <a:spLocks noChangeArrowheads="1"/>
          </p:cNvSpPr>
          <p:nvPr/>
        </p:nvSpPr>
        <p:spPr bwMode="auto">
          <a:xfrm>
            <a:off x="431800" y="685800"/>
            <a:ext cx="5892800" cy="416461"/>
          </a:xfrm>
          <a:prstGeom prst="rect">
            <a:avLst/>
          </a:prstGeom>
          <a:noFill/>
          <a:ln w="9525">
            <a:noFill/>
            <a:miter lim="800000"/>
            <a:headEnd/>
            <a:tailEnd/>
          </a:ln>
        </p:spPr>
        <p:txBody>
          <a:bodyPr>
            <a:spAutoFit/>
          </a:bodyPr>
          <a:lstStyle/>
          <a:p>
            <a:pPr algn="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The SOF Enterprise</a:t>
            </a:r>
          </a:p>
        </p:txBody>
      </p:sp>
      <p:pic>
        <p:nvPicPr>
          <p:cNvPr id="13313" name="Picture 1" descr="U:\Graphics Support 2\Logos\COMPONENT LOGOS\USASOC LOGO copy.png"/>
          <p:cNvPicPr>
            <a:picLocks noChangeAspect="1" noChangeArrowheads="1"/>
          </p:cNvPicPr>
          <p:nvPr/>
        </p:nvPicPr>
        <p:blipFill>
          <a:blip r:embed="rId15" cstate="print"/>
          <a:srcRect/>
          <a:stretch>
            <a:fillRect/>
          </a:stretch>
        </p:blipFill>
        <p:spPr bwMode="auto">
          <a:xfrm>
            <a:off x="533400" y="3505200"/>
            <a:ext cx="838200" cy="978675"/>
          </a:xfrm>
          <a:prstGeom prst="rect">
            <a:avLst/>
          </a:prstGeom>
          <a:ln>
            <a:noFill/>
          </a:ln>
          <a:effectLst>
            <a:outerShdw blurRad="292100" dist="139700" dir="2700000" algn="tl" rotWithShape="0">
              <a:srgbClr val="333333">
                <a:alpha val="65000"/>
              </a:srgbClr>
            </a:outerShdw>
          </a:effectLst>
        </p:spPr>
      </p:pic>
      <p:grpSp>
        <p:nvGrpSpPr>
          <p:cNvPr id="63" name="Group 62"/>
          <p:cNvGrpSpPr/>
          <p:nvPr/>
        </p:nvGrpSpPr>
        <p:grpSpPr>
          <a:xfrm>
            <a:off x="7333231" y="1365637"/>
            <a:ext cx="1553503" cy="5257800"/>
            <a:chOff x="7413711" y="1371600"/>
            <a:chExt cx="1553503" cy="5257800"/>
          </a:xfrm>
          <a:effectLst>
            <a:outerShdw blurRad="63500" sx="102000" sy="102000" algn="ctr" rotWithShape="0">
              <a:prstClr val="black">
                <a:alpha val="40000"/>
              </a:prstClr>
            </a:outerShdw>
          </a:effectLst>
        </p:grpSpPr>
        <p:pic>
          <p:nvPicPr>
            <p:cNvPr id="13316" name="Picture 4" descr="C:\Documents and Settings\Timothy.lawn1\Desktop\3.jpg"/>
            <p:cNvPicPr>
              <a:picLocks noChangeAspect="1" noChangeArrowheads="1"/>
            </p:cNvPicPr>
            <p:nvPr/>
          </p:nvPicPr>
          <p:blipFill>
            <a:blip r:embed="rId16" cstate="print"/>
            <a:stretch>
              <a:fillRect/>
            </a:stretch>
          </p:blipFill>
          <p:spPr bwMode="auto">
            <a:xfrm>
              <a:off x="7444663" y="5638800"/>
              <a:ext cx="1515921" cy="990600"/>
            </a:xfrm>
            <a:prstGeom prst="rect">
              <a:avLst/>
            </a:prstGeom>
            <a:ln>
              <a:noFill/>
            </a:ln>
            <a:effectLst>
              <a:outerShdw blurRad="292100" dist="139700" dir="2700000" algn="tl" rotWithShape="0">
                <a:srgbClr val="333333">
                  <a:alpha val="65000"/>
                </a:srgbClr>
              </a:outerShdw>
            </a:effectLst>
          </p:spPr>
        </p:pic>
        <p:pic>
          <p:nvPicPr>
            <p:cNvPr id="13317" name="Picture 5" descr="U:\Graphics Support 2\PHOTOS\A - SOF PUBLIC AFFAIRS PHOTO LIBRARY\USASOC\Columbia I.jp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413711" y="1371600"/>
              <a:ext cx="1550639" cy="1146412"/>
            </a:xfrm>
            <a:prstGeom prst="rect">
              <a:avLst/>
            </a:prstGeom>
            <a:ln>
              <a:noFill/>
            </a:ln>
            <a:effectLst>
              <a:outerShdw blurRad="292100" dist="139700" dir="2700000" algn="tl" rotWithShape="0">
                <a:srgbClr val="333333">
                  <a:alpha val="65000"/>
                </a:srgbClr>
              </a:outerShdw>
            </a:effectLst>
          </p:spPr>
        </p:pic>
        <p:pic>
          <p:nvPicPr>
            <p:cNvPr id="73" name="Picture 1" descr="U:\Graphics Support 2\PHOTOS\A - SOF PUBLIC AFFAIRS PHOTO LIBRARY\AFSOC\090131-F-5957S-274.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7445154" y="3680750"/>
              <a:ext cx="1522060" cy="797270"/>
            </a:xfrm>
            <a:prstGeom prst="rect">
              <a:avLst/>
            </a:prstGeom>
            <a:ln>
              <a:noFill/>
            </a:ln>
            <a:effectLst>
              <a:outerShdw blurRad="292100" dist="139700" dir="2700000" algn="tl" rotWithShape="0">
                <a:srgbClr val="333333">
                  <a:alpha val="65000"/>
                </a:srgbClr>
              </a:outerShdw>
            </a:effectLst>
          </p:spPr>
        </p:pic>
        <p:pic>
          <p:nvPicPr>
            <p:cNvPr id="13319" name="Picture 7" descr="C:\Documents and Settings\Timothy.lawn1\Desktop\3N.jpg"/>
            <p:cNvPicPr>
              <a:picLocks noChangeAspect="1" noChangeArrowheads="1"/>
            </p:cNvPicPr>
            <p:nvPr/>
          </p:nvPicPr>
          <p:blipFill>
            <a:blip r:embed="rId19" cstate="print"/>
            <a:stretch>
              <a:fillRect/>
            </a:stretch>
          </p:blipFill>
          <p:spPr bwMode="auto">
            <a:xfrm>
              <a:off x="7431244" y="2598093"/>
              <a:ext cx="1530538" cy="1018032"/>
            </a:xfrm>
            <a:prstGeom prst="rect">
              <a:avLst/>
            </a:prstGeom>
            <a:ln>
              <a:noFill/>
            </a:ln>
            <a:effectLst>
              <a:outerShdw blurRad="292100" dist="139700" dir="2700000" algn="tl" rotWithShape="0">
                <a:srgbClr val="333333">
                  <a:alpha val="65000"/>
                </a:srgbClr>
              </a:outerShdw>
            </a:effectLst>
          </p:spPr>
        </p:pic>
        <p:pic>
          <p:nvPicPr>
            <p:cNvPr id="13320" name="Picture 8" descr="C:\Documents and Settings\Timothy.lawn1\Desktop\4th-recon-hr.jpg"/>
            <p:cNvPicPr>
              <a:picLocks noChangeAspect="1" noChangeArrowheads="1"/>
            </p:cNvPicPr>
            <p:nvPr/>
          </p:nvPicPr>
          <p:blipFill>
            <a:blip r:embed="rId20" cstate="print"/>
            <a:srcRect/>
            <a:stretch>
              <a:fillRect/>
            </a:stretch>
          </p:blipFill>
          <p:spPr bwMode="auto">
            <a:xfrm>
              <a:off x="7450422" y="4543334"/>
              <a:ext cx="1490999" cy="993999"/>
            </a:xfrm>
            <a:prstGeom prst="rect">
              <a:avLst/>
            </a:prstGeom>
            <a:ln>
              <a:noFill/>
            </a:ln>
            <a:effectLst>
              <a:outerShdw blurRad="292100" dist="139700" dir="2700000" algn="tl" rotWithShape="0">
                <a:srgbClr val="333333">
                  <a:alpha val="65000"/>
                </a:srgbClr>
              </a:outerShdw>
            </a:effectLst>
          </p:spPr>
        </p:pic>
      </p:grpSp>
      <p:sp>
        <p:nvSpPr>
          <p:cNvPr id="57" name="TextBox 56"/>
          <p:cNvSpPr txBox="1"/>
          <p:nvPr/>
        </p:nvSpPr>
        <p:spPr>
          <a:xfrm>
            <a:off x="381000" y="4648200"/>
            <a:ext cx="1143000" cy="1815882"/>
          </a:xfrm>
          <a:prstGeom prst="rect">
            <a:avLst/>
          </a:prstGeom>
          <a:noFill/>
        </p:spPr>
        <p:txBody>
          <a:bodyPr wrap="square" rtlCol="0">
            <a:spAutoFit/>
          </a:bodyPr>
          <a:lstStyle/>
          <a:p>
            <a:pPr algn="ctr" eaLnBrk="0" hangingPunct="0">
              <a:defRPr/>
            </a:pPr>
            <a:r>
              <a:rPr lang="en-US" sz="800" b="1" dirty="0">
                <a:solidFill>
                  <a:prstClr val="black"/>
                </a:solidFill>
                <a:latin typeface="Eurostile" pitchFamily="34" charset="0"/>
              </a:rPr>
              <a:t>FT BRAGG, NC</a:t>
            </a:r>
          </a:p>
          <a:p>
            <a:pPr algn="ctr" eaLnBrk="0" hangingPunct="0">
              <a:defRPr/>
            </a:pP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SPECIAL FORCES</a:t>
            </a:r>
          </a:p>
          <a:p>
            <a:pPr algn="ctr" eaLnBrk="0" hangingPunct="0">
              <a:defRPr/>
            </a:pPr>
            <a:r>
              <a:rPr lang="en-US" sz="800" b="1" dirty="0">
                <a:solidFill>
                  <a:prstClr val="black"/>
                </a:solidFill>
                <a:latin typeface="Eurostile" pitchFamily="34" charset="0"/>
              </a:rPr>
              <a:t>RANGERS</a:t>
            </a:r>
          </a:p>
          <a:p>
            <a:pPr algn="ctr" eaLnBrk="0" hangingPunct="0">
              <a:defRPr/>
            </a:pP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AVIATION</a:t>
            </a:r>
          </a:p>
          <a:p>
            <a:pPr algn="ctr" eaLnBrk="0" hangingPunct="0">
              <a:defRPr/>
            </a:pP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MISO</a:t>
            </a:r>
          </a:p>
          <a:p>
            <a:pPr algn="ctr" eaLnBrk="0" hangingPunct="0">
              <a:defRPr/>
            </a:pP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CIVIL AFFAIRS</a:t>
            </a:r>
          </a:p>
          <a:p>
            <a:pPr algn="ctr" eaLnBrk="0" hangingPunct="0">
              <a:defRPr/>
            </a:pPr>
            <a:endParaRPr lang="en-US" sz="800" b="1" dirty="0">
              <a:solidFill>
                <a:prstClr val="black"/>
              </a:solidFill>
              <a:latin typeface="Eurostile" pitchFamily="34" charset="0"/>
            </a:endParaRPr>
          </a:p>
          <a:p>
            <a:pPr algn="ctr" eaLnBrk="0" hangingPunct="0">
              <a:defRPr/>
            </a:pPr>
            <a:r>
              <a:rPr lang="en-US" sz="800" b="1" i="1" dirty="0">
                <a:solidFill>
                  <a:prstClr val="black"/>
                </a:solidFill>
                <a:latin typeface="Eurostile" pitchFamily="34" charset="0"/>
              </a:rPr>
              <a:t>JFK SPECIAL </a:t>
            </a:r>
          </a:p>
          <a:p>
            <a:pPr algn="ctr" eaLnBrk="0" hangingPunct="0">
              <a:defRPr/>
            </a:pPr>
            <a:r>
              <a:rPr lang="en-US" sz="800" b="1" i="1" dirty="0">
                <a:solidFill>
                  <a:prstClr val="black"/>
                </a:solidFill>
                <a:latin typeface="Eurostile" pitchFamily="34" charset="0"/>
              </a:rPr>
              <a:t>WARFARE CENTER</a:t>
            </a:r>
          </a:p>
          <a:p>
            <a:endParaRPr lang="en-US" sz="800" b="1" dirty="0">
              <a:solidFill>
                <a:prstClr val="black"/>
              </a:solidFill>
              <a:latin typeface="Eurostile" pitchFamily="34" charset="0"/>
            </a:endParaRPr>
          </a:p>
        </p:txBody>
      </p:sp>
      <p:sp>
        <p:nvSpPr>
          <p:cNvPr id="61" name="TextBox 60"/>
          <p:cNvSpPr txBox="1"/>
          <p:nvPr/>
        </p:nvSpPr>
        <p:spPr>
          <a:xfrm>
            <a:off x="1752600" y="4658658"/>
            <a:ext cx="1219200" cy="1938992"/>
          </a:xfrm>
          <a:prstGeom prst="rect">
            <a:avLst/>
          </a:prstGeom>
          <a:noFill/>
        </p:spPr>
        <p:txBody>
          <a:bodyPr wrap="square" rtlCol="0">
            <a:spAutoFit/>
          </a:bodyPr>
          <a:lstStyle/>
          <a:p>
            <a:pPr algn="ctr" eaLnBrk="0" hangingPunct="0">
              <a:defRPr/>
            </a:pPr>
            <a:r>
              <a:rPr lang="en-US" sz="800" b="1" dirty="0">
                <a:solidFill>
                  <a:prstClr val="black"/>
                </a:solidFill>
                <a:latin typeface="Eurostile" pitchFamily="34" charset="0"/>
              </a:rPr>
              <a:t>NAB CORONADO, CA</a:t>
            </a:r>
          </a:p>
          <a:p>
            <a:pPr algn="ctr" eaLnBrk="0" hangingPunct="0">
              <a:defRPr/>
            </a:pP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SEAL TEAMS</a:t>
            </a:r>
            <a:br>
              <a:rPr lang="en-US" sz="800" b="1" dirty="0">
                <a:solidFill>
                  <a:prstClr val="black"/>
                </a:solidFill>
                <a:latin typeface="Eurostile" pitchFamily="34" charset="0"/>
              </a:rPr>
            </a:b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SPECIAL BOAT TEAMS</a:t>
            </a:r>
            <a:br>
              <a:rPr lang="en-US" sz="800" b="1" dirty="0">
                <a:solidFill>
                  <a:prstClr val="black"/>
                </a:solidFill>
                <a:latin typeface="Eurostile" pitchFamily="34" charset="0"/>
              </a:rPr>
            </a:b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SEAL DELIVERY </a:t>
            </a:r>
          </a:p>
          <a:p>
            <a:pPr algn="ctr" eaLnBrk="0" hangingPunct="0">
              <a:defRPr/>
            </a:pPr>
            <a:r>
              <a:rPr lang="en-US" sz="800" b="1" dirty="0">
                <a:solidFill>
                  <a:prstClr val="black"/>
                </a:solidFill>
                <a:latin typeface="Eurostile" pitchFamily="34" charset="0"/>
              </a:rPr>
              <a:t>VEHICLE TEAMS</a:t>
            </a:r>
            <a:br>
              <a:rPr lang="en-US" sz="800" b="1" dirty="0">
                <a:solidFill>
                  <a:prstClr val="black"/>
                </a:solidFill>
                <a:latin typeface="Eurostile" pitchFamily="34" charset="0"/>
              </a:rPr>
            </a:br>
            <a:endParaRPr lang="en-US" sz="800" b="1" dirty="0">
              <a:solidFill>
                <a:prstClr val="black"/>
              </a:solidFill>
              <a:latin typeface="Eurostile" pitchFamily="34" charset="0"/>
            </a:endParaRPr>
          </a:p>
          <a:p>
            <a:pPr algn="ctr" eaLnBrk="0" hangingPunct="0">
              <a:defRPr/>
            </a:pPr>
            <a:r>
              <a:rPr lang="en-US" sz="800" b="1" i="1" dirty="0">
                <a:solidFill>
                  <a:prstClr val="black"/>
                </a:solidFill>
                <a:latin typeface="Eurostile" pitchFamily="34" charset="0"/>
              </a:rPr>
              <a:t>NAVAL SPECIAL </a:t>
            </a:r>
          </a:p>
          <a:p>
            <a:pPr algn="ctr" eaLnBrk="0" hangingPunct="0">
              <a:defRPr/>
            </a:pPr>
            <a:r>
              <a:rPr lang="en-US" sz="800" b="1" i="1" dirty="0">
                <a:solidFill>
                  <a:prstClr val="black"/>
                </a:solidFill>
                <a:latin typeface="Eurostile" pitchFamily="34" charset="0"/>
              </a:rPr>
              <a:t>WARFARE CENTER</a:t>
            </a:r>
          </a:p>
          <a:p>
            <a:pPr algn="ctr" eaLnBrk="0" hangingPunct="0">
              <a:defRPr/>
            </a:pPr>
            <a:endParaRPr lang="en-US" sz="800" b="1" i="1" dirty="0">
              <a:solidFill>
                <a:prstClr val="black"/>
              </a:solidFill>
              <a:latin typeface="Eurostile" pitchFamily="34" charset="0"/>
            </a:endParaRPr>
          </a:p>
          <a:p>
            <a:endParaRPr lang="en-US" sz="800" b="1" dirty="0">
              <a:solidFill>
                <a:prstClr val="black"/>
              </a:solidFill>
              <a:latin typeface="Eurostile" pitchFamily="34" charset="0"/>
            </a:endParaRPr>
          </a:p>
          <a:p>
            <a:endParaRPr lang="en-US" sz="800" dirty="0">
              <a:solidFill>
                <a:prstClr val="black"/>
              </a:solidFill>
              <a:latin typeface="Eurostile" pitchFamily="34" charset="0"/>
            </a:endParaRPr>
          </a:p>
        </p:txBody>
      </p:sp>
      <p:sp>
        <p:nvSpPr>
          <p:cNvPr id="64" name="TextBox 63"/>
          <p:cNvSpPr txBox="1"/>
          <p:nvPr/>
        </p:nvSpPr>
        <p:spPr>
          <a:xfrm>
            <a:off x="4469704" y="4654583"/>
            <a:ext cx="1295400" cy="2308324"/>
          </a:xfrm>
          <a:prstGeom prst="rect">
            <a:avLst/>
          </a:prstGeom>
          <a:noFill/>
        </p:spPr>
        <p:txBody>
          <a:bodyPr wrap="square" rtlCol="0">
            <a:spAutoFit/>
          </a:bodyPr>
          <a:lstStyle/>
          <a:p>
            <a:pPr algn="ctr" eaLnBrk="0" hangingPunct="0">
              <a:defRPr/>
            </a:pPr>
            <a:r>
              <a:rPr lang="en-US" sz="800" b="1" i="1" dirty="0">
                <a:solidFill>
                  <a:prstClr val="black"/>
                </a:solidFill>
                <a:latin typeface="Eurostile" pitchFamily="34" charset="0"/>
              </a:rPr>
              <a:t>CAMP LEJUENE, NC</a:t>
            </a:r>
          </a:p>
          <a:p>
            <a:pPr algn="ctr" eaLnBrk="0" hangingPunct="0">
              <a:defRPr/>
            </a:pPr>
            <a:endParaRPr lang="en-US" sz="800" b="1" i="1" dirty="0">
              <a:solidFill>
                <a:prstClr val="black"/>
              </a:solidFill>
              <a:latin typeface="Eurostile" pitchFamily="34" charset="0"/>
            </a:endParaRPr>
          </a:p>
          <a:p>
            <a:pPr algn="ctr" eaLnBrk="0" hangingPunct="0">
              <a:defRPr/>
            </a:pPr>
            <a:r>
              <a:rPr lang="en-US" sz="800" b="1" i="1" dirty="0">
                <a:solidFill>
                  <a:prstClr val="black"/>
                </a:solidFill>
                <a:latin typeface="Eurostile" pitchFamily="34" charset="0"/>
              </a:rPr>
              <a:t>MARINE SPECIAL </a:t>
            </a:r>
          </a:p>
          <a:p>
            <a:pPr algn="ctr" eaLnBrk="0" hangingPunct="0">
              <a:defRPr/>
            </a:pPr>
            <a:r>
              <a:rPr lang="en-US" sz="800" b="1" i="1" dirty="0">
                <a:solidFill>
                  <a:prstClr val="black"/>
                </a:solidFill>
                <a:latin typeface="Eurostile" pitchFamily="34" charset="0"/>
              </a:rPr>
              <a:t>OPERATIONS </a:t>
            </a:r>
          </a:p>
          <a:p>
            <a:pPr algn="ctr" eaLnBrk="0" hangingPunct="0">
              <a:defRPr/>
            </a:pPr>
            <a:r>
              <a:rPr lang="en-US" sz="800" b="1" i="1" dirty="0">
                <a:solidFill>
                  <a:prstClr val="black"/>
                </a:solidFill>
                <a:latin typeface="Eurostile" pitchFamily="34" charset="0"/>
              </a:rPr>
              <a:t>COMPANIES</a:t>
            </a:r>
          </a:p>
          <a:p>
            <a:pPr algn="ctr" eaLnBrk="0" hangingPunct="0">
              <a:defRPr/>
            </a:pPr>
            <a:br>
              <a:rPr lang="en-US" sz="800" b="1" i="1" dirty="0">
                <a:solidFill>
                  <a:prstClr val="black"/>
                </a:solidFill>
                <a:latin typeface="Eurostile" pitchFamily="34" charset="0"/>
              </a:rPr>
            </a:br>
            <a:r>
              <a:rPr lang="en-US" sz="800" b="1" i="1" dirty="0">
                <a:solidFill>
                  <a:prstClr val="black"/>
                </a:solidFill>
                <a:latin typeface="Eurostile" pitchFamily="34" charset="0"/>
              </a:rPr>
              <a:t>MARINE SPECIAL </a:t>
            </a:r>
          </a:p>
          <a:p>
            <a:pPr algn="ctr" eaLnBrk="0" hangingPunct="0">
              <a:defRPr/>
            </a:pPr>
            <a:r>
              <a:rPr lang="en-US" sz="800" b="1" i="1" dirty="0">
                <a:solidFill>
                  <a:prstClr val="black"/>
                </a:solidFill>
                <a:latin typeface="Eurostile" pitchFamily="34" charset="0"/>
              </a:rPr>
              <a:t>OPERATIONS </a:t>
            </a:r>
          </a:p>
          <a:p>
            <a:pPr algn="ctr" eaLnBrk="0" hangingPunct="0">
              <a:defRPr/>
            </a:pPr>
            <a:r>
              <a:rPr lang="en-US" sz="800" b="1" i="1" dirty="0">
                <a:solidFill>
                  <a:prstClr val="black"/>
                </a:solidFill>
                <a:latin typeface="Eurostile" pitchFamily="34" charset="0"/>
              </a:rPr>
              <a:t>ADVISORY GROUP</a:t>
            </a:r>
            <a:br>
              <a:rPr lang="en-US" sz="800" b="1" i="1" dirty="0">
                <a:solidFill>
                  <a:prstClr val="black"/>
                </a:solidFill>
                <a:latin typeface="Eurostile" pitchFamily="34" charset="0"/>
              </a:rPr>
            </a:br>
            <a:endParaRPr lang="en-US" sz="800" b="1" i="1" dirty="0">
              <a:solidFill>
                <a:prstClr val="black"/>
              </a:solidFill>
              <a:latin typeface="Eurostile" pitchFamily="34" charset="0"/>
            </a:endParaRPr>
          </a:p>
          <a:p>
            <a:pPr algn="ctr" eaLnBrk="0" hangingPunct="0">
              <a:defRPr/>
            </a:pPr>
            <a:r>
              <a:rPr lang="en-US" sz="800" b="1" i="1" dirty="0">
                <a:solidFill>
                  <a:prstClr val="black"/>
                </a:solidFill>
                <a:latin typeface="Eurostile" pitchFamily="34" charset="0"/>
              </a:rPr>
              <a:t>MARINE SPECIAL </a:t>
            </a:r>
          </a:p>
          <a:p>
            <a:pPr algn="ctr" eaLnBrk="0" hangingPunct="0">
              <a:defRPr/>
            </a:pPr>
            <a:r>
              <a:rPr lang="en-US" sz="800" b="1" i="1" dirty="0">
                <a:solidFill>
                  <a:prstClr val="black"/>
                </a:solidFill>
                <a:latin typeface="Eurostile" pitchFamily="34" charset="0"/>
              </a:rPr>
              <a:t>OPERATIONS </a:t>
            </a:r>
          </a:p>
          <a:p>
            <a:pPr algn="ctr" eaLnBrk="0" hangingPunct="0">
              <a:defRPr/>
            </a:pPr>
            <a:r>
              <a:rPr lang="en-US" sz="800" b="1" i="1" dirty="0">
                <a:solidFill>
                  <a:prstClr val="black"/>
                </a:solidFill>
                <a:latin typeface="Eurostile" pitchFamily="34" charset="0"/>
              </a:rPr>
              <a:t>SUPPORT GROUP</a:t>
            </a:r>
          </a:p>
          <a:p>
            <a:pPr algn="ctr" eaLnBrk="0" hangingPunct="0">
              <a:defRPr/>
            </a:pPr>
            <a:endParaRPr lang="en-US" sz="800" b="1" i="1" dirty="0">
              <a:solidFill>
                <a:prstClr val="black"/>
              </a:solidFill>
              <a:latin typeface="Eurostile" pitchFamily="34" charset="0"/>
            </a:endParaRPr>
          </a:p>
          <a:p>
            <a:pPr algn="ctr" eaLnBrk="0" hangingPunct="0">
              <a:defRPr/>
            </a:pPr>
            <a:r>
              <a:rPr lang="en-US" sz="800" b="1" i="1" dirty="0">
                <a:solidFill>
                  <a:prstClr val="black"/>
                </a:solidFill>
                <a:latin typeface="Eurostile" pitchFamily="34" charset="0"/>
              </a:rPr>
              <a:t>MARINE SPECIAL </a:t>
            </a:r>
          </a:p>
          <a:p>
            <a:pPr algn="ctr" eaLnBrk="0" hangingPunct="0">
              <a:defRPr/>
            </a:pPr>
            <a:r>
              <a:rPr lang="en-US" sz="800" b="1" i="1" dirty="0">
                <a:solidFill>
                  <a:prstClr val="black"/>
                </a:solidFill>
                <a:latin typeface="Eurostile" pitchFamily="34" charset="0"/>
              </a:rPr>
              <a:t>OPERATIONS SCHOOL</a:t>
            </a:r>
            <a:br>
              <a:rPr lang="en-US" sz="800" b="1" i="1" dirty="0">
                <a:solidFill>
                  <a:prstClr val="black"/>
                </a:solidFill>
                <a:latin typeface="Eurostile" pitchFamily="34" charset="0"/>
              </a:rPr>
            </a:br>
            <a:endParaRPr lang="en-US" sz="800" b="1" i="1" dirty="0">
              <a:solidFill>
                <a:prstClr val="black"/>
              </a:solidFill>
              <a:latin typeface="Eurostile" pitchFamily="34" charset="0"/>
            </a:endParaRPr>
          </a:p>
          <a:p>
            <a:endParaRPr lang="en-US" sz="800" b="1" i="1" dirty="0">
              <a:solidFill>
                <a:prstClr val="black"/>
              </a:solidFill>
              <a:latin typeface="Eurostile" pitchFamily="34" charset="0"/>
            </a:endParaRPr>
          </a:p>
        </p:txBody>
      </p:sp>
      <p:sp>
        <p:nvSpPr>
          <p:cNvPr id="65" name="TextBox 64"/>
          <p:cNvSpPr txBox="1"/>
          <p:nvPr/>
        </p:nvSpPr>
        <p:spPr>
          <a:xfrm>
            <a:off x="5867400" y="4651505"/>
            <a:ext cx="1219200" cy="861774"/>
          </a:xfrm>
          <a:prstGeom prst="rect">
            <a:avLst/>
          </a:prstGeom>
          <a:noFill/>
        </p:spPr>
        <p:txBody>
          <a:bodyPr wrap="square" rtlCol="0">
            <a:spAutoFit/>
          </a:bodyPr>
          <a:lstStyle/>
          <a:p>
            <a:pPr algn="ctr" eaLnBrk="0" hangingPunct="0">
              <a:defRPr/>
            </a:pPr>
            <a:r>
              <a:rPr lang="en-US" sz="800" b="1" dirty="0">
                <a:solidFill>
                  <a:prstClr val="black"/>
                </a:solidFill>
                <a:latin typeface="Eurostile" pitchFamily="34" charset="0"/>
              </a:rPr>
              <a:t>FT BRAGG, NC</a:t>
            </a:r>
          </a:p>
          <a:p>
            <a:pPr algn="ctr" eaLnBrk="0" hangingPunct="0">
              <a:defRPr/>
            </a:pPr>
            <a:r>
              <a:rPr lang="en-US" sz="800" b="1" dirty="0">
                <a:solidFill>
                  <a:prstClr val="black"/>
                </a:solidFill>
                <a:latin typeface="Eurostile" pitchFamily="34" charset="0"/>
              </a:rPr>
              <a:t>JOINT STANDING </a:t>
            </a:r>
          </a:p>
          <a:p>
            <a:pPr algn="ctr" eaLnBrk="0" hangingPunct="0">
              <a:defRPr/>
            </a:pPr>
            <a:r>
              <a:rPr lang="en-US" sz="800" b="1" dirty="0">
                <a:solidFill>
                  <a:prstClr val="black"/>
                </a:solidFill>
                <a:latin typeface="Eurostile" pitchFamily="34" charset="0"/>
              </a:rPr>
              <a:t>DEVELOPMENT,</a:t>
            </a:r>
          </a:p>
          <a:p>
            <a:pPr algn="ctr" eaLnBrk="0" hangingPunct="0">
              <a:defRPr/>
            </a:pPr>
            <a:r>
              <a:rPr lang="en-US" sz="800" b="1" dirty="0">
                <a:solidFill>
                  <a:prstClr val="black"/>
                </a:solidFill>
                <a:latin typeface="Eurostile" pitchFamily="34" charset="0"/>
              </a:rPr>
              <a:t>TRAINING </a:t>
            </a:r>
          </a:p>
          <a:p>
            <a:pPr algn="ctr" eaLnBrk="0" hangingPunct="0">
              <a:defRPr/>
            </a:pPr>
            <a:r>
              <a:rPr lang="en-US" sz="800" b="1" dirty="0">
                <a:solidFill>
                  <a:prstClr val="black"/>
                </a:solidFill>
                <a:latin typeface="Eurostile" pitchFamily="34" charset="0"/>
              </a:rPr>
              <a:t>AND EXERCISES</a:t>
            </a:r>
          </a:p>
          <a:p>
            <a:endParaRPr lang="en-US" sz="800" b="1" dirty="0">
              <a:solidFill>
                <a:prstClr val="black"/>
              </a:solidFill>
              <a:latin typeface="Eurostile" pitchFamily="34" charset="0"/>
            </a:endParaRPr>
          </a:p>
        </p:txBody>
      </p:sp>
      <p:sp>
        <p:nvSpPr>
          <p:cNvPr id="66" name="Rectangle 25"/>
          <p:cNvSpPr>
            <a:spLocks noChangeArrowheads="1"/>
          </p:cNvSpPr>
          <p:nvPr/>
        </p:nvSpPr>
        <p:spPr bwMode="auto">
          <a:xfrm>
            <a:off x="3124200" y="4648200"/>
            <a:ext cx="1208088" cy="1752600"/>
          </a:xfrm>
          <a:prstGeom prst="rect">
            <a:avLst/>
          </a:prstGeom>
          <a:solidFill>
            <a:srgbClr val="F2F2F2">
              <a:alpha val="69804"/>
            </a:srgb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62" name="TextBox 61"/>
          <p:cNvSpPr txBox="1"/>
          <p:nvPr/>
        </p:nvSpPr>
        <p:spPr>
          <a:xfrm>
            <a:off x="3124200" y="4668899"/>
            <a:ext cx="1219200" cy="1692771"/>
          </a:xfrm>
          <a:prstGeom prst="rect">
            <a:avLst/>
          </a:prstGeom>
          <a:noFill/>
        </p:spPr>
        <p:txBody>
          <a:bodyPr wrap="square" rtlCol="0">
            <a:spAutoFit/>
          </a:bodyPr>
          <a:lstStyle/>
          <a:p>
            <a:pPr algn="ctr" eaLnBrk="0" hangingPunct="0">
              <a:defRPr/>
            </a:pPr>
            <a:r>
              <a:rPr lang="en-US" sz="800" b="1" dirty="0">
                <a:solidFill>
                  <a:prstClr val="black"/>
                </a:solidFill>
                <a:latin typeface="Eurostile" pitchFamily="34" charset="0"/>
              </a:rPr>
              <a:t>HURLBURT AFB, FL</a:t>
            </a:r>
          </a:p>
          <a:p>
            <a:pPr algn="ctr" eaLnBrk="0" hangingPunct="0">
              <a:defRPr/>
            </a:pPr>
            <a:endParaRPr lang="en-US" sz="800" b="1" dirty="0">
              <a:solidFill>
                <a:prstClr val="black"/>
              </a:solidFill>
              <a:latin typeface="Eurostile" pitchFamily="34" charset="0"/>
            </a:endParaRPr>
          </a:p>
          <a:p>
            <a:pPr algn="ctr" eaLnBrk="0" hangingPunct="0">
              <a:defRPr/>
            </a:pPr>
            <a:r>
              <a:rPr lang="en-US" sz="800" b="1" dirty="0">
                <a:solidFill>
                  <a:prstClr val="black"/>
                </a:solidFill>
                <a:latin typeface="Eurostile" pitchFamily="34" charset="0"/>
              </a:rPr>
              <a:t>AVIATION - FIXED WING</a:t>
            </a:r>
          </a:p>
          <a:p>
            <a:pPr algn="ctr" eaLnBrk="0" hangingPunct="0">
              <a:defRPr/>
            </a:pPr>
            <a:r>
              <a:rPr lang="en-US" sz="800" b="1" dirty="0">
                <a:solidFill>
                  <a:prstClr val="black"/>
                </a:solidFill>
                <a:latin typeface="Eurostile" pitchFamily="34" charset="0"/>
              </a:rPr>
              <a:t>   &amp; VERTICAL LIFT</a:t>
            </a:r>
          </a:p>
          <a:p>
            <a:pPr algn="ctr" eaLnBrk="0" hangingPunct="0">
              <a:defRPr/>
            </a:pPr>
            <a:r>
              <a:rPr lang="en-US" sz="800" b="1" dirty="0">
                <a:solidFill>
                  <a:prstClr val="black"/>
                </a:solidFill>
                <a:latin typeface="Eurostile" pitchFamily="34" charset="0"/>
              </a:rPr>
              <a:t>SPECIAL TACTICS</a:t>
            </a:r>
          </a:p>
          <a:p>
            <a:pPr algn="ctr" eaLnBrk="0" hangingPunct="0">
              <a:defRPr/>
            </a:pPr>
            <a:r>
              <a:rPr lang="en-US" sz="800" b="1" dirty="0">
                <a:solidFill>
                  <a:prstClr val="black"/>
                </a:solidFill>
                <a:latin typeface="Eurostile" pitchFamily="34" charset="0"/>
              </a:rPr>
              <a:t>AVIATION FID</a:t>
            </a:r>
          </a:p>
          <a:p>
            <a:pPr algn="ctr" eaLnBrk="0" hangingPunct="0">
              <a:defRPr/>
            </a:pPr>
            <a:r>
              <a:rPr lang="en-US" sz="800" b="1" dirty="0">
                <a:solidFill>
                  <a:prstClr val="black"/>
                </a:solidFill>
                <a:latin typeface="Eurostile" pitchFamily="34" charset="0"/>
              </a:rPr>
              <a:t>ISR/PED</a:t>
            </a:r>
            <a:br>
              <a:rPr lang="en-US" sz="800" b="1" dirty="0">
                <a:solidFill>
                  <a:prstClr val="black"/>
                </a:solidFill>
                <a:latin typeface="Eurostile" pitchFamily="34" charset="0"/>
              </a:rPr>
            </a:br>
            <a:endParaRPr lang="en-US" sz="800" b="1" dirty="0">
              <a:solidFill>
                <a:prstClr val="black"/>
              </a:solidFill>
              <a:latin typeface="Eurostile" pitchFamily="34" charset="0"/>
            </a:endParaRPr>
          </a:p>
          <a:p>
            <a:pPr algn="ctr" eaLnBrk="0" hangingPunct="0">
              <a:defRPr/>
            </a:pPr>
            <a:r>
              <a:rPr lang="en-US" sz="800" b="1" i="1" dirty="0">
                <a:solidFill>
                  <a:prstClr val="black"/>
                </a:solidFill>
                <a:latin typeface="Eurostile" pitchFamily="34" charset="0"/>
              </a:rPr>
              <a:t>AIR FORCE SPECIAL </a:t>
            </a:r>
          </a:p>
          <a:p>
            <a:pPr algn="ctr" eaLnBrk="0" hangingPunct="0">
              <a:defRPr/>
            </a:pPr>
            <a:r>
              <a:rPr lang="en-US" sz="800" b="1" i="1" dirty="0">
                <a:solidFill>
                  <a:prstClr val="black"/>
                </a:solidFill>
                <a:latin typeface="Eurostile" pitchFamily="34" charset="0"/>
              </a:rPr>
              <a:t>OPERATIONS SCHOOL</a:t>
            </a:r>
          </a:p>
          <a:p>
            <a:endParaRPr lang="en-US" sz="800" b="1" dirty="0">
              <a:solidFill>
                <a:prstClr val="black"/>
              </a:solidFill>
              <a:latin typeface="Eurostile" pitchFamily="34" charset="0"/>
            </a:endParaRPr>
          </a:p>
        </p:txBody>
      </p:sp>
      <p:sp>
        <p:nvSpPr>
          <p:cNvPr id="72" name="Rectangle 11"/>
          <p:cNvSpPr>
            <a:spLocks noChangeArrowheads="1"/>
          </p:cNvSpPr>
          <p:nvPr/>
        </p:nvSpPr>
        <p:spPr bwMode="auto">
          <a:xfrm>
            <a:off x="265176" y="2743200"/>
            <a:ext cx="1222248"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74" name="Rectangle 11"/>
          <p:cNvSpPr>
            <a:spLocks noChangeArrowheads="1"/>
          </p:cNvSpPr>
          <p:nvPr/>
        </p:nvSpPr>
        <p:spPr bwMode="auto">
          <a:xfrm>
            <a:off x="1600200" y="2743200"/>
            <a:ext cx="1371600"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77" name="Rectangle 11"/>
          <p:cNvSpPr>
            <a:spLocks noChangeArrowheads="1"/>
          </p:cNvSpPr>
          <p:nvPr/>
        </p:nvSpPr>
        <p:spPr bwMode="auto">
          <a:xfrm>
            <a:off x="3084576" y="2743200"/>
            <a:ext cx="1258824"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79" name="Rectangle 11"/>
          <p:cNvSpPr>
            <a:spLocks noChangeArrowheads="1"/>
          </p:cNvSpPr>
          <p:nvPr/>
        </p:nvSpPr>
        <p:spPr bwMode="auto">
          <a:xfrm>
            <a:off x="4495800" y="2743200"/>
            <a:ext cx="1295400"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80" name="Rectangle 11"/>
          <p:cNvSpPr>
            <a:spLocks noChangeArrowheads="1"/>
          </p:cNvSpPr>
          <p:nvPr/>
        </p:nvSpPr>
        <p:spPr bwMode="auto">
          <a:xfrm>
            <a:off x="5943600" y="2743200"/>
            <a:ext cx="1219200"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67" name="TextBox 66"/>
          <p:cNvSpPr txBox="1"/>
          <p:nvPr/>
        </p:nvSpPr>
        <p:spPr>
          <a:xfrm>
            <a:off x="1548384" y="2770566"/>
            <a:ext cx="1524668" cy="707886"/>
          </a:xfrm>
          <a:prstGeom prst="rect">
            <a:avLst/>
          </a:prstGeom>
          <a:noFill/>
        </p:spPr>
        <p:txBody>
          <a:bodyPr wrap="square" rtlCol="0">
            <a:spAutoFit/>
          </a:bodyPr>
          <a:lstStyle/>
          <a:p>
            <a:pPr algn="ctr" eaLnBrk="0" hangingPunct="0">
              <a:defRPr/>
            </a:pPr>
            <a:r>
              <a:rPr lang="en-US" sz="1000" b="1" dirty="0">
                <a:solidFill>
                  <a:prstClr val="black"/>
                </a:solidFill>
                <a:latin typeface="Eurostile" pitchFamily="34" charset="0"/>
              </a:rPr>
              <a:t>Naval Special</a:t>
            </a:r>
          </a:p>
          <a:p>
            <a:pPr algn="ctr" eaLnBrk="0" hangingPunct="0">
              <a:defRPr/>
            </a:pPr>
            <a:r>
              <a:rPr lang="en-US" sz="1000" b="1" dirty="0">
                <a:solidFill>
                  <a:prstClr val="black"/>
                </a:solidFill>
                <a:latin typeface="Eurostile" pitchFamily="34" charset="0"/>
              </a:rPr>
              <a:t>Warfare Command</a:t>
            </a:r>
          </a:p>
          <a:p>
            <a:pPr algn="ctr" eaLnBrk="0" hangingPunct="0">
              <a:defRPr/>
            </a:pPr>
            <a:r>
              <a:rPr lang="en-US" sz="1000" b="1" dirty="0">
                <a:solidFill>
                  <a:prstClr val="black"/>
                </a:solidFill>
                <a:latin typeface="Eurostile" pitchFamily="34" charset="0"/>
              </a:rPr>
              <a:t>(NAVSPECWARCOM)</a:t>
            </a:r>
          </a:p>
          <a:p>
            <a:endParaRPr lang="en-US" sz="1000" dirty="0">
              <a:solidFill>
                <a:prstClr val="black"/>
              </a:solidFill>
              <a:latin typeface="Eurostile" pitchFamily="34" charset="0"/>
            </a:endParaRPr>
          </a:p>
        </p:txBody>
      </p:sp>
      <p:sp>
        <p:nvSpPr>
          <p:cNvPr id="68" name="TextBox 67"/>
          <p:cNvSpPr txBox="1"/>
          <p:nvPr/>
        </p:nvSpPr>
        <p:spPr>
          <a:xfrm>
            <a:off x="124968" y="2734800"/>
            <a:ext cx="1463040" cy="861774"/>
          </a:xfrm>
          <a:prstGeom prst="rect">
            <a:avLst/>
          </a:prstGeom>
          <a:noFill/>
        </p:spPr>
        <p:txBody>
          <a:bodyPr wrap="square" rtlCol="0">
            <a:spAutoFit/>
          </a:bodyPr>
          <a:lstStyle/>
          <a:p>
            <a:pPr algn="ctr" eaLnBrk="0" hangingPunct="0">
              <a:defRPr/>
            </a:pPr>
            <a:r>
              <a:rPr lang="en-US" sz="1000" b="1" dirty="0">
                <a:solidFill>
                  <a:prstClr val="black"/>
                </a:solidFill>
                <a:latin typeface="Eurostile" pitchFamily="34" charset="0"/>
              </a:rPr>
              <a:t>United States Army</a:t>
            </a:r>
          </a:p>
          <a:p>
            <a:pPr algn="ctr" eaLnBrk="0" hangingPunct="0">
              <a:defRPr/>
            </a:pPr>
            <a:r>
              <a:rPr lang="en-US" sz="1000" b="1" dirty="0">
                <a:solidFill>
                  <a:prstClr val="black"/>
                </a:solidFill>
                <a:latin typeface="Eurostile" pitchFamily="34" charset="0"/>
              </a:rPr>
              <a:t>Special Operations</a:t>
            </a:r>
          </a:p>
          <a:p>
            <a:pPr algn="ctr" eaLnBrk="0" hangingPunct="0">
              <a:defRPr/>
            </a:pPr>
            <a:r>
              <a:rPr lang="en-US" sz="1000" b="1" dirty="0">
                <a:solidFill>
                  <a:prstClr val="black"/>
                </a:solidFill>
                <a:latin typeface="Eurostile" pitchFamily="34" charset="0"/>
              </a:rPr>
              <a:t>Command</a:t>
            </a:r>
          </a:p>
          <a:p>
            <a:pPr algn="ctr" eaLnBrk="0" hangingPunct="0">
              <a:defRPr/>
            </a:pPr>
            <a:r>
              <a:rPr lang="en-US" sz="1000" b="1" dirty="0">
                <a:solidFill>
                  <a:prstClr val="black"/>
                </a:solidFill>
                <a:latin typeface="Eurostile" pitchFamily="34" charset="0"/>
              </a:rPr>
              <a:t>(USASOC)</a:t>
            </a:r>
          </a:p>
          <a:p>
            <a:endParaRPr lang="en-US" sz="1000" dirty="0">
              <a:solidFill>
                <a:prstClr val="black"/>
              </a:solidFill>
              <a:latin typeface="Eurostile" pitchFamily="34" charset="0"/>
            </a:endParaRPr>
          </a:p>
        </p:txBody>
      </p:sp>
      <p:sp>
        <p:nvSpPr>
          <p:cNvPr id="69" name="TextBox 68"/>
          <p:cNvSpPr txBox="1"/>
          <p:nvPr/>
        </p:nvSpPr>
        <p:spPr>
          <a:xfrm>
            <a:off x="3023615" y="2746181"/>
            <a:ext cx="1378111" cy="861774"/>
          </a:xfrm>
          <a:prstGeom prst="rect">
            <a:avLst/>
          </a:prstGeom>
          <a:noFill/>
        </p:spPr>
        <p:txBody>
          <a:bodyPr wrap="square" rtlCol="0">
            <a:spAutoFit/>
          </a:bodyPr>
          <a:lstStyle/>
          <a:p>
            <a:pPr algn="ctr" eaLnBrk="0" hangingPunct="0">
              <a:defRPr/>
            </a:pPr>
            <a:r>
              <a:rPr lang="en-US" sz="1000" b="1" dirty="0">
                <a:solidFill>
                  <a:prstClr val="black"/>
                </a:solidFill>
                <a:latin typeface="Eurostile" pitchFamily="34" charset="0"/>
              </a:rPr>
              <a:t>Air Force</a:t>
            </a:r>
          </a:p>
          <a:p>
            <a:pPr algn="ctr" eaLnBrk="0" hangingPunct="0">
              <a:defRPr/>
            </a:pPr>
            <a:r>
              <a:rPr lang="en-US" sz="1000" b="1" dirty="0">
                <a:solidFill>
                  <a:prstClr val="black"/>
                </a:solidFill>
                <a:latin typeface="Eurostile" pitchFamily="34" charset="0"/>
              </a:rPr>
              <a:t>Special Operations</a:t>
            </a:r>
          </a:p>
          <a:p>
            <a:pPr algn="ctr" eaLnBrk="0" hangingPunct="0">
              <a:defRPr/>
            </a:pPr>
            <a:r>
              <a:rPr lang="en-US" sz="1000" b="1" dirty="0">
                <a:solidFill>
                  <a:prstClr val="black"/>
                </a:solidFill>
                <a:latin typeface="Eurostile" pitchFamily="34" charset="0"/>
              </a:rPr>
              <a:t>Command</a:t>
            </a:r>
          </a:p>
          <a:p>
            <a:pPr algn="ctr" eaLnBrk="0" hangingPunct="0">
              <a:defRPr/>
            </a:pPr>
            <a:r>
              <a:rPr lang="en-US" sz="1000" b="1" dirty="0">
                <a:solidFill>
                  <a:prstClr val="black"/>
                </a:solidFill>
                <a:latin typeface="Eurostile" pitchFamily="34" charset="0"/>
              </a:rPr>
              <a:t>(AFSOC)</a:t>
            </a:r>
          </a:p>
          <a:p>
            <a:endParaRPr lang="en-US" sz="1000" dirty="0">
              <a:solidFill>
                <a:prstClr val="black"/>
              </a:solidFill>
              <a:latin typeface="Eurostile" pitchFamily="34" charset="0"/>
            </a:endParaRPr>
          </a:p>
        </p:txBody>
      </p:sp>
      <p:sp>
        <p:nvSpPr>
          <p:cNvPr id="70" name="TextBox 69"/>
          <p:cNvSpPr txBox="1"/>
          <p:nvPr/>
        </p:nvSpPr>
        <p:spPr>
          <a:xfrm>
            <a:off x="4447032" y="2758374"/>
            <a:ext cx="1408844" cy="861774"/>
          </a:xfrm>
          <a:prstGeom prst="rect">
            <a:avLst/>
          </a:prstGeom>
          <a:noFill/>
        </p:spPr>
        <p:txBody>
          <a:bodyPr wrap="square" rtlCol="0">
            <a:spAutoFit/>
          </a:bodyPr>
          <a:lstStyle/>
          <a:p>
            <a:pPr algn="ctr" eaLnBrk="0" hangingPunct="0">
              <a:defRPr/>
            </a:pPr>
            <a:r>
              <a:rPr lang="en-US" sz="1000" b="1" dirty="0">
                <a:solidFill>
                  <a:prstClr val="black"/>
                </a:solidFill>
                <a:latin typeface="Eurostile" pitchFamily="34" charset="0"/>
              </a:rPr>
              <a:t>Marine Corps</a:t>
            </a:r>
          </a:p>
          <a:p>
            <a:pPr algn="ctr" eaLnBrk="0" hangingPunct="0">
              <a:defRPr/>
            </a:pPr>
            <a:r>
              <a:rPr lang="en-US" sz="1000" b="1" dirty="0">
                <a:solidFill>
                  <a:prstClr val="black"/>
                </a:solidFill>
                <a:latin typeface="Eurostile" pitchFamily="34" charset="0"/>
              </a:rPr>
              <a:t>Special Operations</a:t>
            </a:r>
          </a:p>
          <a:p>
            <a:pPr algn="ctr" eaLnBrk="0" hangingPunct="0">
              <a:defRPr/>
            </a:pPr>
            <a:r>
              <a:rPr lang="en-US" sz="1000" b="1" dirty="0">
                <a:solidFill>
                  <a:prstClr val="black"/>
                </a:solidFill>
                <a:latin typeface="Eurostile" pitchFamily="34" charset="0"/>
              </a:rPr>
              <a:t>Command</a:t>
            </a:r>
          </a:p>
          <a:p>
            <a:pPr algn="ctr" eaLnBrk="0" hangingPunct="0">
              <a:defRPr/>
            </a:pPr>
            <a:r>
              <a:rPr lang="en-US" sz="1000" b="1" dirty="0">
                <a:solidFill>
                  <a:prstClr val="black"/>
                </a:solidFill>
                <a:latin typeface="Eurostile" pitchFamily="34" charset="0"/>
              </a:rPr>
              <a:t>(MARSOC)</a:t>
            </a:r>
          </a:p>
          <a:p>
            <a:endParaRPr lang="en-US" sz="1000" dirty="0">
              <a:solidFill>
                <a:prstClr val="black"/>
              </a:solidFill>
              <a:latin typeface="Eurostile" pitchFamily="34" charset="0"/>
            </a:endParaRPr>
          </a:p>
        </p:txBody>
      </p:sp>
      <p:sp>
        <p:nvSpPr>
          <p:cNvPr id="71" name="TextBox 70"/>
          <p:cNvSpPr txBox="1"/>
          <p:nvPr/>
        </p:nvSpPr>
        <p:spPr>
          <a:xfrm>
            <a:off x="5867400" y="2770566"/>
            <a:ext cx="1300480" cy="707886"/>
          </a:xfrm>
          <a:prstGeom prst="rect">
            <a:avLst/>
          </a:prstGeom>
          <a:noFill/>
        </p:spPr>
        <p:txBody>
          <a:bodyPr wrap="square" rtlCol="0">
            <a:spAutoFit/>
          </a:bodyPr>
          <a:lstStyle/>
          <a:p>
            <a:pPr algn="ctr" eaLnBrk="0" hangingPunct="0">
              <a:defRPr/>
            </a:pPr>
            <a:r>
              <a:rPr lang="en-US" sz="1000" b="1" dirty="0">
                <a:solidFill>
                  <a:prstClr val="black"/>
                </a:solidFill>
                <a:latin typeface="Eurostile" pitchFamily="34" charset="0"/>
              </a:rPr>
              <a:t>Joint Special</a:t>
            </a:r>
          </a:p>
          <a:p>
            <a:pPr algn="ctr" eaLnBrk="0" hangingPunct="0">
              <a:defRPr/>
            </a:pPr>
            <a:r>
              <a:rPr lang="en-US" sz="1000" b="1" dirty="0">
                <a:solidFill>
                  <a:prstClr val="black"/>
                </a:solidFill>
                <a:latin typeface="Eurostile" pitchFamily="34" charset="0"/>
              </a:rPr>
              <a:t>Operations</a:t>
            </a:r>
          </a:p>
          <a:p>
            <a:pPr algn="ctr" eaLnBrk="0" hangingPunct="0">
              <a:defRPr/>
            </a:pPr>
            <a:r>
              <a:rPr lang="en-US" sz="1000" b="1" dirty="0">
                <a:solidFill>
                  <a:prstClr val="black"/>
                </a:solidFill>
                <a:latin typeface="Eurostile" pitchFamily="34" charset="0"/>
              </a:rPr>
              <a:t>Command (JSOC)</a:t>
            </a:r>
          </a:p>
          <a:p>
            <a:endParaRPr lang="en-US" sz="1000" dirty="0">
              <a:solidFill>
                <a:prstClr val="black"/>
              </a:solidFill>
              <a:latin typeface="Eurostile" pitchFamily="34" charset="0"/>
            </a:endParaRPr>
          </a:p>
        </p:txBody>
      </p:sp>
      <p:sp>
        <p:nvSpPr>
          <p:cNvPr id="81" name="Rectangle 80"/>
          <p:cNvSpPr>
            <a:spLocks noChangeArrowheads="1"/>
          </p:cNvSpPr>
          <p:nvPr/>
        </p:nvSpPr>
        <p:spPr bwMode="auto">
          <a:xfrm>
            <a:off x="3874008" y="1688592"/>
            <a:ext cx="1143000" cy="685800"/>
          </a:xfrm>
          <a:prstGeom prst="rect">
            <a:avLst/>
          </a:prstGeom>
          <a:solidFill>
            <a:srgbClr val="FFC000">
              <a:alpha val="52157"/>
            </a:srgbClr>
          </a:solidFill>
          <a:ln w="12700">
            <a:solidFill>
              <a:schemeClr val="tx1"/>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algn="ctr" eaLnBrk="0" hangingPunct="0">
              <a:defRPr/>
            </a:pPr>
            <a:endParaRPr lang="en-US" sz="1600" b="1" dirty="0">
              <a:solidFill>
                <a:prstClr val="black"/>
              </a:solidFill>
            </a:endParaRPr>
          </a:p>
        </p:txBody>
      </p:sp>
      <p:sp>
        <p:nvSpPr>
          <p:cNvPr id="82" name="TextBox 81"/>
          <p:cNvSpPr txBox="1"/>
          <p:nvPr/>
        </p:nvSpPr>
        <p:spPr>
          <a:xfrm>
            <a:off x="3870325" y="1722973"/>
            <a:ext cx="1219200" cy="646331"/>
          </a:xfrm>
          <a:prstGeom prst="rect">
            <a:avLst/>
          </a:prstGeom>
          <a:noFill/>
        </p:spPr>
        <p:txBody>
          <a:bodyPr wrap="square" rtlCol="0">
            <a:spAutoFit/>
          </a:bodyPr>
          <a:lstStyle/>
          <a:p>
            <a:pPr algn="ctr" eaLnBrk="0" hangingPunct="0">
              <a:defRPr/>
            </a:pPr>
            <a:r>
              <a:rPr lang="en-US" sz="1200" b="1" dirty="0">
                <a:solidFill>
                  <a:prstClr val="black"/>
                </a:solidFill>
                <a:latin typeface="Arial" panose="020B0604020202020204" pitchFamily="34" charset="0"/>
                <a:cs typeface="Arial" panose="020B0604020202020204" pitchFamily="34" charset="0"/>
              </a:rPr>
              <a:t>U.S. Special </a:t>
            </a:r>
            <a:br>
              <a:rPr lang="en-US" sz="1200" b="1" dirty="0">
                <a:solidFill>
                  <a:prstClr val="black"/>
                </a:solidFill>
                <a:latin typeface="Arial" panose="020B0604020202020204" pitchFamily="34" charset="0"/>
                <a:cs typeface="Arial" panose="020B0604020202020204" pitchFamily="34" charset="0"/>
              </a:rPr>
            </a:br>
            <a:r>
              <a:rPr lang="en-US" sz="1200" b="1" dirty="0">
                <a:solidFill>
                  <a:prstClr val="black"/>
                </a:solidFill>
                <a:latin typeface="Arial" panose="020B0604020202020204" pitchFamily="34" charset="0"/>
                <a:cs typeface="Arial" panose="020B0604020202020204" pitchFamily="34" charset="0"/>
              </a:rPr>
              <a:t>Operations</a:t>
            </a:r>
          </a:p>
          <a:p>
            <a:pPr algn="ctr" eaLnBrk="0" hangingPunct="0">
              <a:defRPr/>
            </a:pPr>
            <a:r>
              <a:rPr lang="en-US" sz="1200" b="1" dirty="0">
                <a:solidFill>
                  <a:prstClr val="black"/>
                </a:solidFill>
                <a:latin typeface="Arial" panose="020B0604020202020204" pitchFamily="34" charset="0"/>
                <a:cs typeface="Arial" panose="020B0604020202020204" pitchFamily="34" charset="0"/>
              </a:rPr>
              <a:t>Command</a:t>
            </a:r>
          </a:p>
        </p:txBody>
      </p:sp>
      <p:pic>
        <p:nvPicPr>
          <p:cNvPr id="76" name="Picture 1" descr="U:\WORKING FOLDER FOR ALL\STAFFDEL BRIEFING - COL Stu Bradin\STAFF DEL - ART\SOCOM LOGO.png"/>
          <p:cNvPicPr>
            <a:picLocks noChangeAspect="1" noChangeArrowheads="1"/>
          </p:cNvPicPr>
          <p:nvPr/>
        </p:nvPicPr>
        <p:blipFill>
          <a:blip r:embed="rId21" cstate="print"/>
          <a:srcRect/>
          <a:stretch>
            <a:fillRect/>
          </a:stretch>
        </p:blipFill>
        <p:spPr bwMode="auto">
          <a:xfrm>
            <a:off x="304800" y="119778"/>
            <a:ext cx="1219200" cy="1380659"/>
          </a:xfrm>
          <a:prstGeom prst="rect">
            <a:avLst/>
          </a:prstGeom>
          <a:noFill/>
          <a:effectLst>
            <a:outerShdw blurRad="571500" sx="102000" sy="102000" algn="ctr" rotWithShape="0">
              <a:prstClr val="black">
                <a:alpha val="87000"/>
              </a:prstClr>
            </a:outerShdw>
          </a:effectLst>
        </p:spPr>
      </p:pic>
    </p:spTree>
    <p:extLst>
      <p:ext uri="{BB962C8B-B14F-4D97-AF65-F5344CB8AC3E}">
        <p14:creationId xmlns:p14="http://schemas.microsoft.com/office/powerpoint/2010/main" val="1364400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4" name="Picture 33" descr="BANNER File.png"/>
          <p:cNvPicPr>
            <a:picLocks noChangeAspect="1"/>
          </p:cNvPicPr>
          <p:nvPr/>
        </p:nvPicPr>
        <p:blipFill>
          <a:blip r:embed="rId5" cstate="print"/>
          <a:stretch>
            <a:fillRect/>
          </a:stretch>
        </p:blipFill>
        <p:spPr>
          <a:xfrm>
            <a:off x="0" y="304800"/>
            <a:ext cx="9144000" cy="1219200"/>
          </a:xfrm>
          <a:prstGeom prst="rect">
            <a:avLst/>
          </a:prstGeom>
        </p:spPr>
      </p:pic>
      <p:sp>
        <p:nvSpPr>
          <p:cNvPr id="3075" name="Rectangle 14"/>
          <p:cNvSpPr>
            <a:spLocks noChangeArrowheads="1"/>
          </p:cNvSpPr>
          <p:nvPr/>
        </p:nvSpPr>
        <p:spPr bwMode="auto">
          <a:xfrm>
            <a:off x="762000" y="3935412"/>
            <a:ext cx="1295400"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USPACOM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3076" name="Rectangle 14"/>
          <p:cNvSpPr>
            <a:spLocks noChangeArrowheads="1"/>
          </p:cNvSpPr>
          <p:nvPr/>
        </p:nvSpPr>
        <p:spPr bwMode="auto">
          <a:xfrm>
            <a:off x="1752600" y="1420812"/>
            <a:ext cx="1744663"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USNORTHCOM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3077" name="Rectangle 14"/>
          <p:cNvSpPr>
            <a:spLocks noChangeArrowheads="1"/>
          </p:cNvSpPr>
          <p:nvPr/>
        </p:nvSpPr>
        <p:spPr bwMode="auto">
          <a:xfrm>
            <a:off x="2057400" y="3478212"/>
            <a:ext cx="1744662"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USSOUTHCOM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3079" name="Rectangle 14"/>
          <p:cNvSpPr>
            <a:spLocks noChangeArrowheads="1"/>
          </p:cNvSpPr>
          <p:nvPr/>
        </p:nvSpPr>
        <p:spPr bwMode="auto">
          <a:xfrm>
            <a:off x="4038600" y="1420812"/>
            <a:ext cx="1744663"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USEUCOM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3082" name="Picture 12" descr="R:\SOCC\Permission Restricted\CAG\01- New Filing System\Command Brief\2010 Command Brief\CDR's Brief Master Files\pngs\TSOC--Afr.png"/>
          <p:cNvPicPr>
            <a:picLocks noChangeAspect="1" noChangeArrowheads="1"/>
          </p:cNvPicPr>
          <p:nvPr/>
        </p:nvPicPr>
        <p:blipFill>
          <a:blip r:embed="rId6" cstate="print"/>
          <a:srcRect/>
          <a:stretch>
            <a:fillRect/>
          </a:stretch>
        </p:blipFill>
        <p:spPr bwMode="auto">
          <a:xfrm>
            <a:off x="3886200" y="3097212"/>
            <a:ext cx="1143000" cy="1279525"/>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3" name="Picture 13" descr="R:\SOCC\Permission Restricted\CAG\01- New Filing System\Command Brief\2010 Command Brief\CDR's Brief Master Files\pngs\TSOC--SOCCENT.png"/>
          <p:cNvPicPr>
            <a:picLocks noChangeAspect="1" noChangeArrowheads="1"/>
          </p:cNvPicPr>
          <p:nvPr/>
        </p:nvPicPr>
        <p:blipFill>
          <a:blip r:embed="rId7" cstate="print"/>
          <a:srcRect/>
          <a:stretch>
            <a:fillRect/>
          </a:stretch>
        </p:blipFill>
        <p:spPr bwMode="auto">
          <a:xfrm>
            <a:off x="5105400" y="2601912"/>
            <a:ext cx="914400" cy="1181100"/>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4" name="Picture 15" descr="R:\SOCC\Permission Restricted\CAG\01- New Filing System\Command Brief\2010 Command Brief\CDR's Brief Master Files\pngs\TSOC--SOCKorea.png"/>
          <p:cNvPicPr>
            <a:picLocks noChangeAspect="1" noChangeArrowheads="1"/>
          </p:cNvPicPr>
          <p:nvPr/>
        </p:nvPicPr>
        <p:blipFill>
          <a:blip r:embed="rId8" cstate="print"/>
          <a:srcRect/>
          <a:stretch>
            <a:fillRect/>
          </a:stretch>
        </p:blipFill>
        <p:spPr bwMode="auto">
          <a:xfrm>
            <a:off x="6629400" y="2106612"/>
            <a:ext cx="1298575" cy="1382713"/>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5" name="Picture 16" descr="R:\SOCC\Permission Restricted\CAG\01- New Filing System\Command Brief\2010 Command Brief\CDR's Brief Master Files\pngs\TSOC--SOCPAC.png"/>
          <p:cNvPicPr>
            <a:picLocks noChangeAspect="1" noChangeArrowheads="1"/>
          </p:cNvPicPr>
          <p:nvPr/>
        </p:nvPicPr>
        <p:blipFill>
          <a:blip r:embed="rId9" cstate="print"/>
          <a:srcRect/>
          <a:stretch>
            <a:fillRect/>
          </a:stretch>
        </p:blipFill>
        <p:spPr bwMode="auto">
          <a:xfrm>
            <a:off x="6248400" y="3935412"/>
            <a:ext cx="1079500" cy="1068388"/>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6" name="Picture 17" descr="R:\SOCC\Permission Restricted\CAG\01- New Filing System\Command Brief\2010 Command Brief\CDR's Brief Master Files\pngs\TSOC--SOCSOUTH.png"/>
          <p:cNvPicPr>
            <a:picLocks noChangeAspect="1" noChangeArrowheads="1"/>
          </p:cNvPicPr>
          <p:nvPr/>
        </p:nvPicPr>
        <p:blipFill>
          <a:blip r:embed="rId10" cstate="print"/>
          <a:srcRect/>
          <a:stretch>
            <a:fillRect/>
          </a:stretch>
        </p:blipFill>
        <p:spPr bwMode="auto">
          <a:xfrm>
            <a:off x="2438400" y="3706812"/>
            <a:ext cx="1309688" cy="1277938"/>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0" name="Rectangle 19"/>
          <p:cNvSpPr/>
          <p:nvPr/>
        </p:nvSpPr>
        <p:spPr>
          <a:xfrm>
            <a:off x="2209800" y="4926012"/>
            <a:ext cx="1905000" cy="407988"/>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SOCSOUTH</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Homestead ARB, Florida</a:t>
            </a:r>
          </a:p>
        </p:txBody>
      </p:sp>
      <p:sp>
        <p:nvSpPr>
          <p:cNvPr id="22" name="Rectangle 21"/>
          <p:cNvSpPr/>
          <p:nvPr/>
        </p:nvSpPr>
        <p:spPr>
          <a:xfrm>
            <a:off x="3581400" y="4240212"/>
            <a:ext cx="1752600" cy="423863"/>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SOCAFRICA</a:t>
            </a: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Stuttgart, Germany</a:t>
            </a:r>
          </a:p>
        </p:txBody>
      </p:sp>
      <p:sp>
        <p:nvSpPr>
          <p:cNvPr id="23" name="Rectangle 22"/>
          <p:cNvSpPr/>
          <p:nvPr/>
        </p:nvSpPr>
        <p:spPr>
          <a:xfrm>
            <a:off x="4800600" y="1801812"/>
            <a:ext cx="1447800" cy="407804"/>
          </a:xfrm>
          <a:prstGeom prst="rect">
            <a:avLst/>
          </a:prstGeom>
          <a:effectLst>
            <a:outerShdw blurRad="50800" dist="38100" dir="5400000" algn="t" rotWithShape="0">
              <a:prstClr val="black">
                <a:alpha val="40000"/>
              </a:prstClr>
            </a:outerShdw>
          </a:effectLst>
        </p:spPr>
        <p:txBody>
          <a:bodyPr wrap="square">
            <a:spAutoFit/>
          </a:bodyPr>
          <a:lstStyle/>
          <a:p>
            <a:pP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SOCEUR</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Stuttgart, Germany</a:t>
            </a:r>
          </a:p>
        </p:txBody>
      </p:sp>
      <p:sp>
        <p:nvSpPr>
          <p:cNvPr id="24" name="Rectangle 23"/>
          <p:cNvSpPr/>
          <p:nvPr/>
        </p:nvSpPr>
        <p:spPr>
          <a:xfrm>
            <a:off x="4800600" y="3630612"/>
            <a:ext cx="1676400" cy="415925"/>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SOCCENT</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algn="ctr" fontAlgn="base">
              <a:spcBef>
                <a:spcPct val="0"/>
              </a:spcBef>
              <a:spcAft>
                <a:spcPct val="0"/>
              </a:spcAft>
              <a:defRPr/>
            </a:pPr>
            <a:r>
              <a:rPr lang="en-US" sz="100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MacDill</a:t>
            </a: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 AFB, Florida</a:t>
            </a:r>
          </a:p>
        </p:txBody>
      </p:sp>
      <p:sp>
        <p:nvSpPr>
          <p:cNvPr id="25" name="Rectangle 24"/>
          <p:cNvSpPr/>
          <p:nvPr/>
        </p:nvSpPr>
        <p:spPr>
          <a:xfrm>
            <a:off x="6324600" y="3249612"/>
            <a:ext cx="1981200" cy="407988"/>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SOCKOR</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Camp Kim, Seoul, Korea</a:t>
            </a:r>
          </a:p>
        </p:txBody>
      </p:sp>
      <p:sp>
        <p:nvSpPr>
          <p:cNvPr id="26" name="Rectangle 25"/>
          <p:cNvSpPr/>
          <p:nvPr/>
        </p:nvSpPr>
        <p:spPr>
          <a:xfrm>
            <a:off x="5943600" y="4849812"/>
            <a:ext cx="1600200" cy="407988"/>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SOCPAC</a:t>
            </a: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Camp Smith, Hawaii</a:t>
            </a:r>
          </a:p>
        </p:txBody>
      </p:sp>
      <p:pic>
        <p:nvPicPr>
          <p:cNvPr id="271361" name="Picture 1" descr="Y:\graphics\Graphics Support 2\Logos\TSOCS - THEATER SPECIAL OPERATIONS COMMANDS\SOCEUR\SOCEUR AIRBORNE COMMAND Insignia copy.png"/>
          <p:cNvPicPr>
            <a:picLocks noChangeAspect="1" noChangeArrowheads="1"/>
          </p:cNvPicPr>
          <p:nvPr/>
        </p:nvPicPr>
        <p:blipFill>
          <a:blip r:embed="rId11" cstate="print"/>
          <a:srcRect/>
          <a:stretch>
            <a:fillRect/>
          </a:stretch>
        </p:blipFill>
        <p:spPr bwMode="auto">
          <a:xfrm>
            <a:off x="4038600" y="1649412"/>
            <a:ext cx="815975" cy="1076325"/>
          </a:xfrm>
          <a:prstGeom prst="rect">
            <a:avLst/>
          </a:prstGeom>
          <a:ln>
            <a:noFill/>
          </a:ln>
          <a:effectLst>
            <a:outerShdw blurRad="50800" dist="38100" dir="5400000" algn="t" rotWithShape="0">
              <a:prstClr val="black">
                <a:alpha val="40000"/>
              </a:prstClr>
            </a:outerShdw>
          </a:effectLst>
        </p:spPr>
      </p:pic>
      <p:sp>
        <p:nvSpPr>
          <p:cNvPr id="29" name="Rectangle 2"/>
          <p:cNvSpPr txBox="1">
            <a:spLocks noChangeArrowheads="1"/>
          </p:cNvSpPr>
          <p:nvPr>
            <p:custDataLst>
              <p:tags r:id="rId1"/>
            </p:custDataLst>
          </p:nvPr>
        </p:nvSpPr>
        <p:spPr bwMode="auto">
          <a:xfrm>
            <a:off x="762000" y="492918"/>
            <a:ext cx="8229600" cy="685800"/>
          </a:xfrm>
          <a:prstGeom prst="rect">
            <a:avLst/>
          </a:prstGeom>
          <a:noFill/>
          <a:ln w="9525">
            <a:noFill/>
            <a:miter lim="800000"/>
            <a:headEnd/>
            <a:tailEnd/>
          </a:ln>
          <a:effectLst/>
        </p:spPr>
        <p:txBody>
          <a:bodyPr anchor="ctr"/>
          <a:lstStyle/>
          <a:p>
            <a:pPr algn="ctr" eaLnBrk="0" hangingPunct="0">
              <a:defRPr/>
            </a:pPr>
            <a:r>
              <a:rPr lang="en-US" sz="2800" b="1" i="1" kern="0"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Theater Special Operations Commands</a:t>
            </a:r>
          </a:p>
        </p:txBody>
      </p:sp>
      <p:sp>
        <p:nvSpPr>
          <p:cNvPr id="27" name="Rectangle 14"/>
          <p:cNvSpPr>
            <a:spLocks noChangeArrowheads="1"/>
          </p:cNvSpPr>
          <p:nvPr/>
        </p:nvSpPr>
        <p:spPr bwMode="auto">
          <a:xfrm>
            <a:off x="7696200" y="3021012"/>
            <a:ext cx="990600" cy="276999"/>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USPACOM</a:t>
            </a:r>
          </a:p>
        </p:txBody>
      </p:sp>
      <p:sp>
        <p:nvSpPr>
          <p:cNvPr id="28" name="Rectangle 27"/>
          <p:cNvSpPr/>
          <p:nvPr/>
        </p:nvSpPr>
        <p:spPr>
          <a:xfrm>
            <a:off x="1676400" y="2946484"/>
            <a:ext cx="1905000" cy="253916"/>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SOCNORTH</a:t>
            </a:r>
          </a:p>
        </p:txBody>
      </p:sp>
      <p:pic>
        <p:nvPicPr>
          <p:cNvPr id="30" name="Picture 2" descr="U:\Graphics Support 2\Logos\SOCOM Shield\SOCOM LOGO.png"/>
          <p:cNvPicPr>
            <a:picLocks noChangeAspect="1" noChangeArrowheads="1"/>
          </p:cNvPicPr>
          <p:nvPr/>
        </p:nvPicPr>
        <p:blipFill>
          <a:blip r:embed="rId12"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pic>
        <p:nvPicPr>
          <p:cNvPr id="31" name="Picture 1" descr="U:\Graphics Support 2\Logos\SPEAR &amp; GLOBE\SPEAR &amp; GLOBE Small.png"/>
          <p:cNvPicPr>
            <a:picLocks noChangeAspect="1" noChangeArrowheads="1"/>
          </p:cNvPicPr>
          <p:nvPr/>
        </p:nvPicPr>
        <p:blipFill>
          <a:blip r:embed="rId13" cstate="print"/>
          <a:srcRect/>
          <a:stretch>
            <a:fillRect/>
          </a:stretch>
        </p:blipFill>
        <p:spPr bwMode="auto">
          <a:xfrm>
            <a:off x="7315200" y="4419600"/>
            <a:ext cx="1828800" cy="2438400"/>
          </a:xfrm>
          <a:prstGeom prst="rect">
            <a:avLst/>
          </a:prstGeom>
          <a:ln>
            <a:noFill/>
          </a:ln>
          <a:effectLst>
            <a:outerShdw blurRad="292100" dist="139700" dir="2700000" sx="95000" sy="95000" algn="tl" rotWithShape="0">
              <a:schemeClr val="tx1">
                <a:alpha val="86000"/>
              </a:schemeClr>
            </a:outerShdw>
          </a:effectLst>
        </p:spPr>
      </p:pic>
      <p:sp>
        <p:nvSpPr>
          <p:cNvPr id="32" name="Rectangle 14"/>
          <p:cNvSpPr>
            <a:spLocks noChangeArrowheads="1"/>
          </p:cNvSpPr>
          <p:nvPr/>
        </p:nvSpPr>
        <p:spPr bwMode="auto">
          <a:xfrm>
            <a:off x="3733800" y="2971800"/>
            <a:ext cx="1744662" cy="276999"/>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USAFRICOM</a:t>
            </a:r>
          </a:p>
        </p:txBody>
      </p:sp>
      <p:pic>
        <p:nvPicPr>
          <p:cNvPr id="36" name="Picture 7" descr="Northcom.png"/>
          <p:cNvPicPr>
            <a:picLocks noChangeAspect="1"/>
          </p:cNvPicPr>
          <p:nvPr/>
        </p:nvPicPr>
        <p:blipFill>
          <a:blip r:embed="rId14" cstate="print"/>
          <a:srcRect/>
          <a:stretch>
            <a:fillRect/>
          </a:stretch>
        </p:blipFill>
        <p:spPr bwMode="auto">
          <a:xfrm>
            <a:off x="2209800" y="1928680"/>
            <a:ext cx="883444" cy="1088798"/>
          </a:xfrm>
          <a:prstGeom prst="rect">
            <a:avLst/>
          </a:prstGeom>
          <a:noFill/>
          <a:ln w="9525">
            <a:noFill/>
            <a:miter lim="800000"/>
            <a:headEnd/>
            <a:tailEnd/>
          </a:ln>
        </p:spPr>
      </p:pic>
    </p:spTree>
    <p:extLst>
      <p:ext uri="{BB962C8B-B14F-4D97-AF65-F5344CB8AC3E}">
        <p14:creationId xmlns:p14="http://schemas.microsoft.com/office/powerpoint/2010/main" val="11480573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6" descr="Strat Context-1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69" y="1314739"/>
            <a:ext cx="9054082" cy="5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6" name="Rectangle 5"/>
          <p:cNvSpPr/>
          <p:nvPr/>
        </p:nvSpPr>
        <p:spPr>
          <a:xfrm>
            <a:off x="3384183" y="5305218"/>
            <a:ext cx="5410200" cy="1132623"/>
          </a:xfrm>
          <a:prstGeom prst="rect">
            <a:avLst/>
          </a:prstGeom>
          <a:solidFill>
            <a:srgbClr val="FFC000">
              <a:alpha val="7607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Arial" pitchFamily="34" charset="0"/>
              <a:buChar char="•"/>
              <a:defRPr/>
            </a:pPr>
            <a:r>
              <a:rPr lang="en-US" sz="1400" b="1" spc="150" dirty="0">
                <a:ln w="11430"/>
                <a:solidFill>
                  <a:schemeClr val="tx1"/>
                </a:solidFill>
                <a:latin typeface="Eurostile" pitchFamily="34" charset="0"/>
              </a:rPr>
              <a:t> ~77,000 Strong with ~8,000+ forward deployed </a:t>
            </a:r>
          </a:p>
          <a:p>
            <a:pPr>
              <a:lnSpc>
                <a:spcPct val="150000"/>
              </a:lnSpc>
              <a:buFont typeface="Arial" pitchFamily="34" charset="0"/>
              <a:buChar char="•"/>
              <a:defRPr/>
            </a:pPr>
            <a:r>
              <a:rPr lang="en-US" sz="1400" b="1" spc="150" dirty="0">
                <a:ln w="11430"/>
                <a:solidFill>
                  <a:schemeClr val="tx1"/>
                </a:solidFill>
                <a:latin typeface="Eurostile" pitchFamily="34" charset="0"/>
              </a:rPr>
              <a:t> Annual presence in ~80 countries </a:t>
            </a:r>
          </a:p>
          <a:p>
            <a:pPr>
              <a:lnSpc>
                <a:spcPct val="150000"/>
              </a:lnSpc>
              <a:buFont typeface="Arial" pitchFamily="34" charset="0"/>
              <a:buChar char="•"/>
              <a:defRPr/>
            </a:pPr>
            <a:r>
              <a:rPr lang="en-US" sz="1400" b="1" spc="150" dirty="0">
                <a:ln w="11430"/>
                <a:solidFill>
                  <a:schemeClr val="tx1"/>
                </a:solidFill>
                <a:latin typeface="Eurostile" pitchFamily="34" charset="0"/>
              </a:rPr>
              <a:t> Less than 2% of Department of Defense budget</a:t>
            </a:r>
          </a:p>
        </p:txBody>
      </p:sp>
      <p:pic>
        <p:nvPicPr>
          <p:cNvPr id="7"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pic>
        <p:nvPicPr>
          <p:cNvPr id="161797" name="Picture 5" descr="U:\WORKING FOLDER FOR ALL\STAFFDEL BRIEFING - COL Stu Bradin\STAFF DEL - ART\A-3 Exercise.jpg"/>
          <p:cNvPicPr>
            <a:picLocks noChangeAspect="1" noChangeArrowheads="1"/>
          </p:cNvPicPr>
          <p:nvPr/>
        </p:nvPicPr>
        <p:blipFill>
          <a:blip r:embed="rId6" cstate="print"/>
          <a:srcRect/>
          <a:stretch>
            <a:fillRect/>
          </a:stretch>
        </p:blipFill>
        <p:spPr bwMode="auto">
          <a:xfrm>
            <a:off x="990600" y="1577040"/>
            <a:ext cx="1750842" cy="998949"/>
          </a:xfrm>
          <a:prstGeom prst="rect">
            <a:avLst/>
          </a:prstGeom>
          <a:ln>
            <a:noFill/>
          </a:ln>
          <a:effectLst>
            <a:softEdge rad="112500"/>
          </a:effectLst>
        </p:spPr>
      </p:pic>
      <p:pic>
        <p:nvPicPr>
          <p:cNvPr id="161798" name="Picture 6" descr="U:\WORKING FOLDER FOR ALL\STAFFDEL BRIEFING - COL Stu Bradin\STAFF DEL - ART\100119-F-4177H-997.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074202" y="4069728"/>
            <a:ext cx="1842991" cy="1099863"/>
          </a:xfrm>
          <a:prstGeom prst="rect">
            <a:avLst/>
          </a:prstGeom>
          <a:ln>
            <a:noFill/>
          </a:ln>
          <a:effectLst>
            <a:softEdge rad="112500"/>
          </a:effectLst>
        </p:spPr>
      </p:pic>
      <p:pic>
        <p:nvPicPr>
          <p:cNvPr id="161799" name="Picture 7" descr="U:\WORKING FOLDER FOR ALL\STAFFDEL BRIEFING - COL Stu Bradin\STAFF DEL - ART\100503-A-6460N-157.jpg"/>
          <p:cNvPicPr>
            <a:picLocks noChangeAspect="1" noChangeArrowheads="1"/>
          </p:cNvPicPr>
          <p:nvPr/>
        </p:nvPicPr>
        <p:blipFill>
          <a:blip r:embed="rId8" cstate="print"/>
          <a:srcRect/>
          <a:stretch>
            <a:fillRect/>
          </a:stretch>
        </p:blipFill>
        <p:spPr bwMode="auto">
          <a:xfrm>
            <a:off x="382709" y="2701613"/>
            <a:ext cx="2102857" cy="1059077"/>
          </a:xfrm>
          <a:prstGeom prst="rect">
            <a:avLst/>
          </a:prstGeom>
          <a:ln>
            <a:noFill/>
          </a:ln>
          <a:effectLst>
            <a:softEdge rad="112500"/>
          </a:effectLst>
        </p:spPr>
      </p:pic>
      <p:pic>
        <p:nvPicPr>
          <p:cNvPr id="161802" name="Picture 10" descr="U:\WORKING FOLDER FOR ALL\STAFFDEL BRIEFING - COL Stu Bradin\STAFF DEL - ART\FOB russian 284.jpg"/>
          <p:cNvPicPr>
            <a:picLocks noChangeAspect="1" noChangeArrowheads="1"/>
          </p:cNvPicPr>
          <p:nvPr/>
        </p:nvPicPr>
        <p:blipFill>
          <a:blip r:embed="rId9" cstate="print"/>
          <a:srcRect/>
          <a:stretch>
            <a:fillRect/>
          </a:stretch>
        </p:blipFill>
        <p:spPr bwMode="auto">
          <a:xfrm>
            <a:off x="6382504" y="1579195"/>
            <a:ext cx="2213205" cy="1480594"/>
          </a:xfrm>
          <a:prstGeom prst="rect">
            <a:avLst/>
          </a:prstGeom>
          <a:ln>
            <a:noFill/>
          </a:ln>
          <a:effectLst>
            <a:softEdge rad="112500"/>
          </a:effectLst>
        </p:spPr>
      </p:pic>
      <p:pic>
        <p:nvPicPr>
          <p:cNvPr id="161796" name="Picture 4" descr="U:\WORKING FOLDER FOR ALL\STAFFDEL BRIEFING - COL Stu Bradin\STAFF DEL - ART\soilderlittlegirl w no antenna.jpg"/>
          <p:cNvPicPr>
            <a:picLocks noChangeAspect="1" noChangeArrowheads="1"/>
          </p:cNvPicPr>
          <p:nvPr/>
        </p:nvPicPr>
        <p:blipFill>
          <a:blip r:embed="rId10" cstate="print"/>
          <a:srcRect/>
          <a:stretch>
            <a:fillRect/>
          </a:stretch>
        </p:blipFill>
        <p:spPr bwMode="auto">
          <a:xfrm>
            <a:off x="3356601" y="2842240"/>
            <a:ext cx="1717601" cy="1262358"/>
          </a:xfrm>
          <a:prstGeom prst="rect">
            <a:avLst/>
          </a:prstGeom>
          <a:ln>
            <a:noFill/>
          </a:ln>
          <a:effectLst>
            <a:softEdge rad="112500"/>
          </a:effectLst>
        </p:spPr>
      </p:pic>
      <p:pic>
        <p:nvPicPr>
          <p:cNvPr id="161795" name="Picture 3" descr="U:\WORKING FOLDER FOR ALL\STAFFDEL BRIEFING - COL Stu Bradin\STAFF DEL - ART\020410-N-4790M-021.jpg"/>
          <p:cNvPicPr>
            <a:picLocks noChangeAspect="1" noChangeArrowheads="1"/>
          </p:cNvPicPr>
          <p:nvPr/>
        </p:nvPicPr>
        <p:blipFill>
          <a:blip r:embed="rId11" cstate="print"/>
          <a:srcRect/>
          <a:stretch>
            <a:fillRect/>
          </a:stretch>
        </p:blipFill>
        <p:spPr bwMode="auto">
          <a:xfrm>
            <a:off x="7320111" y="3168738"/>
            <a:ext cx="1275598" cy="1942925"/>
          </a:xfrm>
          <a:prstGeom prst="rect">
            <a:avLst/>
          </a:prstGeom>
          <a:ln>
            <a:noFill/>
          </a:ln>
          <a:effectLst>
            <a:softEdge rad="112500"/>
          </a:effectLst>
        </p:spPr>
      </p:pic>
      <p:pic>
        <p:nvPicPr>
          <p:cNvPr id="161801" name="Picture 9" descr="U:\WORKING FOLDER FOR ALL\STAFFDEL BRIEFING - COL Stu Bradin\STAFF DEL - ART\Pakistan Mi-17 night ops.jpg"/>
          <p:cNvPicPr>
            <a:picLocks noChangeAspect="1" noChangeArrowheads="1"/>
          </p:cNvPicPr>
          <p:nvPr/>
        </p:nvPicPr>
        <p:blipFill>
          <a:blip r:embed="rId12" cstate="print"/>
          <a:stretch>
            <a:fillRect/>
          </a:stretch>
        </p:blipFill>
        <p:spPr bwMode="auto">
          <a:xfrm>
            <a:off x="4282038" y="1379352"/>
            <a:ext cx="1666473" cy="1499826"/>
          </a:xfrm>
          <a:prstGeom prst="rect">
            <a:avLst/>
          </a:prstGeom>
          <a:ln>
            <a:noFill/>
          </a:ln>
          <a:effectLst>
            <a:softEdge rad="112500"/>
          </a:effectLst>
        </p:spPr>
      </p:pic>
      <p:pic>
        <p:nvPicPr>
          <p:cNvPr id="161804" name="Picture 12" descr="C:\Documents and Settings\Timothy.lawn1\Desktop\sutcolumbia2.jpg"/>
          <p:cNvPicPr>
            <a:picLocks noChangeAspect="1" noChangeArrowheads="1"/>
          </p:cNvPicPr>
          <p:nvPr/>
        </p:nvPicPr>
        <p:blipFill>
          <a:blip r:embed="rId13" cstate="print"/>
          <a:stretch>
            <a:fillRect/>
          </a:stretch>
        </p:blipFill>
        <p:spPr bwMode="auto">
          <a:xfrm>
            <a:off x="497811" y="4198149"/>
            <a:ext cx="2152807" cy="2495631"/>
          </a:xfrm>
          <a:prstGeom prst="rect">
            <a:avLst/>
          </a:prstGeom>
          <a:ln>
            <a:noFill/>
          </a:ln>
          <a:effectLst>
            <a:softEdge rad="112500"/>
          </a:effectLst>
        </p:spPr>
      </p:pic>
      <p:sp>
        <p:nvSpPr>
          <p:cNvPr id="18" name="Text Box 7"/>
          <p:cNvSpPr txBox="1">
            <a:spLocks noChangeArrowheads="1"/>
          </p:cNvSpPr>
          <p:nvPr/>
        </p:nvSpPr>
        <p:spPr bwMode="auto">
          <a:xfrm>
            <a:off x="533400" y="703431"/>
            <a:ext cx="8534400" cy="416461"/>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800" b="1" i="1" dirty="0">
                <a:solidFill>
                  <a:srgbClr val="FFC000"/>
                </a:solidFill>
                <a:latin typeface="Eurostile"/>
                <a:cs typeface="Times New Roman" pitchFamily="18" charset="0"/>
              </a:rPr>
              <a:t>SOF: Small Numbers, Strategic Impact</a:t>
            </a:r>
          </a:p>
        </p:txBody>
      </p:sp>
    </p:spTree>
    <p:extLst>
      <p:ext uri="{BB962C8B-B14F-4D97-AF65-F5344CB8AC3E}">
        <p14:creationId xmlns:p14="http://schemas.microsoft.com/office/powerpoint/2010/main" val="273139763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F22CCCB5AB6845A680DAC3E7F95710" ma:contentTypeVersion="2" ma:contentTypeDescription="Create a new document." ma:contentTypeScope="" ma:versionID="fd8323494daf7a880da3c4ff270a7152">
  <xsd:schema xmlns:xsd="http://www.w3.org/2001/XMLSchema" xmlns:xs="http://www.w3.org/2001/XMLSchema" xmlns:p="http://schemas.microsoft.com/office/2006/metadata/properties" targetNamespace="http://schemas.microsoft.com/office/2006/metadata/properties" ma:root="true" ma:fieldsID="6c3abaec3c1540c9f9850db408147c1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8"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96A714-A1A2-4C70-91E4-1301B4A216FE}">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3EC48601-75CC-4321-8CD2-C5395DCF9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BEFC2FB-4924-495D-BAAA-79F548E831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4418</TotalTime>
  <Words>1199</Words>
  <Application>Microsoft Office PowerPoint</Application>
  <PresentationFormat>On-screen Show (4:3)</PresentationFormat>
  <Paragraphs>354</Paragraphs>
  <Slides>22</Slides>
  <Notes>19</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3" baseType="lpstr">
      <vt:lpstr>Arial</vt:lpstr>
      <vt:lpstr>Calibri</vt:lpstr>
      <vt:lpstr>Eurostile</vt:lpstr>
      <vt:lpstr>Times New Roman</vt:lpstr>
      <vt:lpstr>Verdana</vt:lpstr>
      <vt:lpstr>Wingdings</vt:lpstr>
      <vt:lpstr>Office Theme</vt:lpstr>
      <vt:lpstr>1_Office Theme</vt:lpstr>
      <vt:lpstr>2_Office Theme</vt:lpstr>
      <vt:lpstr>4_Office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Cantor Visit PowerPoint</dc:title>
  <dc:creator>McGuire, Marvin H CDR USSOCOM HQ</dc:creator>
  <cp:lastModifiedBy>Clem Bezold</cp:lastModifiedBy>
  <cp:revision>409</cp:revision>
  <dcterms:created xsi:type="dcterms:W3CDTF">2013-01-25T15:11:12Z</dcterms:created>
  <dcterms:modified xsi:type="dcterms:W3CDTF">2019-08-01T04:16:30Z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0x01010089F22CCCB5AB6845A680DAC3E7F95710</vt:lpwstr>
  </property>
  <property fmtid="{D5CDD505-2E9C-101B-9397-08002B2CF9AE}" pid="3" name="NXPowerLiteLastOptimized">
    <vt:lpwstr>37696269</vt:lpwstr>
  </property>
  <property fmtid="{D5CDD505-2E9C-101B-9397-08002B2CF9AE}" pid="4" name="NXPowerLiteVersion">
    <vt:lpwstr>D4.1.4</vt:lpwstr>
  </property>
  <property fmtid="{D5CDD505-2E9C-101B-9397-08002B2CF9AE}" pid="5" name="Topic">
    <vt:lpwstr>Misc</vt:lpwstr>
  </property>
  <property fmtid="{D5CDD505-2E9C-101B-9397-08002B2CF9AE}" pid="6" name="xd_ProgID">
    <vt:lpwstr/>
  </property>
  <property fmtid="{D5CDD505-2E9C-101B-9397-08002B2CF9AE}" pid="7" name="TemplateUrl">
    <vt:lpwstr/>
  </property>
</Properties>
</file>