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3" r:id="rId3"/>
    <p:sldId id="308" r:id="rId4"/>
    <p:sldId id="306" r:id="rId5"/>
    <p:sldId id="272" r:id="rId6"/>
    <p:sldId id="257" r:id="rId7"/>
    <p:sldId id="268" r:id="rId8"/>
    <p:sldId id="261" r:id="rId9"/>
    <p:sldId id="275" r:id="rId10"/>
    <p:sldId id="304" r:id="rId11"/>
    <p:sldId id="276" r:id="rId12"/>
    <p:sldId id="277" r:id="rId13"/>
    <p:sldId id="282" r:id="rId14"/>
    <p:sldId id="270" r:id="rId15"/>
    <p:sldId id="271" r:id="rId16"/>
    <p:sldId id="288" r:id="rId17"/>
    <p:sldId id="262" r:id="rId18"/>
    <p:sldId id="279" r:id="rId19"/>
    <p:sldId id="305" r:id="rId20"/>
    <p:sldId id="260" r:id="rId21"/>
    <p:sldId id="303" r:id="rId22"/>
    <p:sldId id="264" r:id="rId23"/>
    <p:sldId id="284" r:id="rId24"/>
    <p:sldId id="280" r:id="rId25"/>
    <p:sldId id="285" r:id="rId26"/>
    <p:sldId id="286" r:id="rId27"/>
    <p:sldId id="274" r:id="rId28"/>
    <p:sldId id="287" r:id="rId29"/>
    <p:sldId id="266" r:id="rId30"/>
    <p:sldId id="265" r:id="rId31"/>
    <p:sldId id="307" r:id="rId32"/>
    <p:sldId id="267"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121" d="100"/>
          <a:sy n="121" d="100"/>
        </p:scale>
        <p:origin x="64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8983ECF-D3A0-407D-831D-02E569C8483D}" type="datetimeFigureOut">
              <a:rPr lang="en-US" smtClean="0"/>
              <a:t>8/1/2019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56679B2-6D20-4E4F-BEC8-3B0AAB0B77E2}" type="slidenum">
              <a:rPr lang="en-US" smtClean="0"/>
              <a:t>‹#›</a:t>
            </a:fld>
            <a:endParaRPr lang="en-US"/>
          </a:p>
        </p:txBody>
      </p:sp>
    </p:spTree>
    <p:extLst>
      <p:ext uri="{BB962C8B-B14F-4D97-AF65-F5344CB8AC3E}">
        <p14:creationId xmlns:p14="http://schemas.microsoft.com/office/powerpoint/2010/main" val="58574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2099F5F-6A59-465C-AACC-56E1C293B20A}" type="slidenum">
              <a:rPr lang="en-US" altLang="en-US">
                <a:latin typeface="Arial" charset="0"/>
              </a:rPr>
              <a:pPr/>
              <a:t>2</a:t>
            </a:fld>
            <a:endParaRPr lang="en-US" alt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415790"/>
            <a:ext cx="5029200" cy="4183380"/>
          </a:xfrm>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BB9F8-169F-4EF7-93D5-0AB486907345}" type="slidenum">
              <a:rPr lang="en-US" smtClean="0"/>
              <a:t>9</a:t>
            </a:fld>
            <a:endParaRPr lang="en-US"/>
          </a:p>
        </p:txBody>
      </p:sp>
    </p:spTree>
    <p:extLst>
      <p:ext uri="{BB962C8B-B14F-4D97-AF65-F5344CB8AC3E}">
        <p14:creationId xmlns:p14="http://schemas.microsoft.com/office/powerpoint/2010/main" val="2301351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D01490-DDB5-4280-BDA8-025E94B69F85}"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355658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01490-DDB5-4280-BDA8-025E94B69F85}"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147616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01490-DDB5-4280-BDA8-025E94B69F85}"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301872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01490-DDB5-4280-BDA8-025E94B69F85}"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81770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01490-DDB5-4280-BDA8-025E94B69F85}"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426262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D01490-DDB5-4280-BDA8-025E94B69F85}"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82335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D01490-DDB5-4280-BDA8-025E94B69F85}"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235228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D01490-DDB5-4280-BDA8-025E94B69F85}"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154152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01490-DDB5-4280-BDA8-025E94B69F85}"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66966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D01490-DDB5-4280-BDA8-025E94B69F85}"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296309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D01490-DDB5-4280-BDA8-025E94B69F85}"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B8A1B-59D7-45A6-992B-460E070991D0}" type="slidenum">
              <a:rPr lang="en-US" smtClean="0"/>
              <a:t>‹#›</a:t>
            </a:fld>
            <a:endParaRPr lang="en-US"/>
          </a:p>
        </p:txBody>
      </p:sp>
    </p:spTree>
    <p:extLst>
      <p:ext uri="{BB962C8B-B14F-4D97-AF65-F5344CB8AC3E}">
        <p14:creationId xmlns:p14="http://schemas.microsoft.com/office/powerpoint/2010/main" val="40531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01490-DDB5-4280-BDA8-025E94B69F85}" type="datetimeFigureOut">
              <a:rPr lang="en-US" smtClean="0"/>
              <a:t>8/1/2019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B8A1B-59D7-45A6-992B-460E070991D0}" type="slidenum">
              <a:rPr lang="en-US" smtClean="0"/>
              <a:t>‹#›</a:t>
            </a:fld>
            <a:endParaRPr lang="en-US"/>
          </a:p>
        </p:txBody>
      </p:sp>
    </p:spTree>
    <p:extLst>
      <p:ext uri="{BB962C8B-B14F-4D97-AF65-F5344CB8AC3E}">
        <p14:creationId xmlns:p14="http://schemas.microsoft.com/office/powerpoint/2010/main" val="1373151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xqJkQTSlkHhGM&amp;tbnid=Y5HFBIuPDPwg5M:&amp;ved=0CAUQjRw&amp;url=http://pimphop.com/2009/01/&amp;ei=ANKMUrmvLIS3sAS0r4GgCQ&amp;bvm=bv.56643336,d.dmg&amp;psig=AFQjCNEVdx-vJEk-zoq_OQWD__KA5tZ4QQ&amp;ust=1385046732796215"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1470025"/>
          </a:xfrm>
        </p:spPr>
        <p:txBody>
          <a:bodyPr>
            <a:noAutofit/>
          </a:bodyPr>
          <a:lstStyle/>
          <a:p>
            <a:r>
              <a:rPr lang="en-US" sz="3600" b="1" dirty="0"/>
              <a:t>The Risk and Threat of Radical Leveling and Emergent </a:t>
            </a:r>
            <a:r>
              <a:rPr lang="en-US" sz="3600" b="1" dirty="0" err="1"/>
              <a:t>Neurotechnologies</a:t>
            </a:r>
            <a:r>
              <a:rPr lang="en-US" sz="3600" b="1" dirty="0"/>
              <a:t> in Non-Kinetic Operations</a:t>
            </a:r>
            <a:r>
              <a:rPr lang="en-US" sz="3600" dirty="0"/>
              <a:t> </a:t>
            </a:r>
            <a:endParaRPr lang="en-US" sz="3600" b="1" i="1" baseline="30000" dirty="0"/>
          </a:p>
        </p:txBody>
      </p:sp>
      <p:sp>
        <p:nvSpPr>
          <p:cNvPr id="3" name="Subtitle 2"/>
          <p:cNvSpPr>
            <a:spLocks noGrp="1"/>
          </p:cNvSpPr>
          <p:nvPr>
            <p:ph type="subTitle" idx="1"/>
          </p:nvPr>
        </p:nvSpPr>
        <p:spPr>
          <a:xfrm>
            <a:off x="1371600" y="4114800"/>
            <a:ext cx="6400800" cy="1524000"/>
          </a:xfrm>
        </p:spPr>
        <p:txBody>
          <a:bodyPr>
            <a:normAutofit fontScale="77500" lnSpcReduction="20000"/>
          </a:bodyPr>
          <a:lstStyle/>
          <a:p>
            <a:pPr lvl="0">
              <a:lnSpc>
                <a:spcPct val="80000"/>
              </a:lnSpc>
              <a:buClr>
                <a:srgbClr val="0000FF"/>
              </a:buClr>
              <a:buSzPct val="60000"/>
              <a:defRPr/>
            </a:pPr>
            <a:r>
              <a:rPr lang="en-US" sz="2400" b="1" dirty="0">
                <a:solidFill>
                  <a:prstClr val="black"/>
                </a:solidFill>
              </a:rPr>
              <a:t>James Giordano PhD</a:t>
            </a:r>
            <a:br>
              <a:rPr lang="en-US" sz="2400" dirty="0">
                <a:solidFill>
                  <a:prstClr val="black"/>
                </a:solidFill>
              </a:rPr>
            </a:br>
            <a:r>
              <a:rPr lang="en-US" sz="1700" b="1" dirty="0">
                <a:solidFill>
                  <a:prstClr val="black"/>
                </a:solidFill>
              </a:rPr>
              <a:t>Departments of Neurology and Biochemistry</a:t>
            </a:r>
          </a:p>
          <a:p>
            <a:pPr lvl="0">
              <a:lnSpc>
                <a:spcPct val="80000"/>
              </a:lnSpc>
              <a:buClr>
                <a:srgbClr val="0000FF"/>
              </a:buClr>
              <a:buSzPct val="60000"/>
              <a:defRPr/>
            </a:pPr>
            <a:r>
              <a:rPr lang="en-US" sz="1700" b="1" dirty="0">
                <a:solidFill>
                  <a:prstClr val="black"/>
                </a:solidFill>
              </a:rPr>
              <a:t>O’Neill Pellegrino Program in Brain Science and Global Health Policy</a:t>
            </a:r>
          </a:p>
          <a:p>
            <a:pPr lvl="0">
              <a:lnSpc>
                <a:spcPct val="80000"/>
              </a:lnSpc>
              <a:buClr>
                <a:srgbClr val="0000FF"/>
              </a:buClr>
              <a:buSzPct val="60000"/>
              <a:defRPr/>
            </a:pPr>
            <a:r>
              <a:rPr lang="en-US" sz="1700" b="1" dirty="0">
                <a:solidFill>
                  <a:prstClr val="black"/>
                </a:solidFill>
              </a:rPr>
              <a:t>Georgetown University Medical Center</a:t>
            </a:r>
          </a:p>
          <a:p>
            <a:pPr lvl="0">
              <a:lnSpc>
                <a:spcPct val="80000"/>
              </a:lnSpc>
              <a:buClr>
                <a:srgbClr val="0000FF"/>
              </a:buClr>
              <a:buSzPct val="60000"/>
              <a:defRPr/>
            </a:pPr>
            <a:r>
              <a:rPr lang="en-US" sz="1700" b="1" dirty="0">
                <a:solidFill>
                  <a:prstClr val="black"/>
                </a:solidFill>
              </a:rPr>
              <a:t>Washington, DC, USA</a:t>
            </a:r>
          </a:p>
          <a:p>
            <a:pPr lvl="0">
              <a:lnSpc>
                <a:spcPct val="80000"/>
              </a:lnSpc>
              <a:buClr>
                <a:srgbClr val="0000FF"/>
              </a:buClr>
              <a:buSzPct val="60000"/>
              <a:defRPr/>
            </a:pPr>
            <a:endParaRPr lang="en-US" sz="1700" b="1" dirty="0">
              <a:solidFill>
                <a:prstClr val="black"/>
              </a:solidFill>
            </a:endParaRPr>
          </a:p>
          <a:p>
            <a:pPr lvl="0">
              <a:lnSpc>
                <a:spcPct val="80000"/>
              </a:lnSpc>
              <a:buClr>
                <a:srgbClr val="0000FF"/>
              </a:buClr>
              <a:buSzPct val="60000"/>
              <a:defRPr/>
            </a:pPr>
            <a:r>
              <a:rPr lang="en-US" sz="1700" b="1" dirty="0">
                <a:solidFill>
                  <a:prstClr val="black"/>
                </a:solidFill>
              </a:rPr>
              <a:t>2018-2019 Senior Fellow</a:t>
            </a:r>
          </a:p>
          <a:p>
            <a:pPr lvl="0">
              <a:lnSpc>
                <a:spcPct val="80000"/>
              </a:lnSpc>
              <a:buClr>
                <a:srgbClr val="0000FF"/>
              </a:buClr>
              <a:buSzPct val="60000"/>
              <a:defRPr/>
            </a:pPr>
            <a:r>
              <a:rPr lang="en-US" sz="1700" b="1" dirty="0" err="1">
                <a:solidFill>
                  <a:prstClr val="black"/>
                </a:solidFill>
              </a:rPr>
              <a:t>Biowarfare</a:t>
            </a:r>
            <a:r>
              <a:rPr lang="en-US" sz="1700" b="1" dirty="0">
                <a:solidFill>
                  <a:prstClr val="black"/>
                </a:solidFill>
              </a:rPr>
              <a:t> and Biosecurity</a:t>
            </a:r>
          </a:p>
          <a:p>
            <a:pPr lvl="0">
              <a:lnSpc>
                <a:spcPct val="80000"/>
              </a:lnSpc>
              <a:buClr>
                <a:srgbClr val="0000FF"/>
              </a:buClr>
              <a:buSzPct val="60000"/>
              <a:defRPr/>
            </a:pPr>
            <a:r>
              <a:rPr lang="en-US" sz="1700" b="1" dirty="0">
                <a:solidFill>
                  <a:prstClr val="black"/>
                </a:solidFill>
              </a:rPr>
              <a:t>Donovan Group US Special Operations Command</a:t>
            </a:r>
          </a:p>
          <a:p>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687" y="228600"/>
            <a:ext cx="22463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985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916E77-2F02-4628-AD93-E8EE968D44F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04068" y="1106487"/>
            <a:ext cx="7535863" cy="4645025"/>
          </a:xfrm>
        </p:spPr>
      </p:pic>
    </p:spTree>
    <p:extLst>
      <p:ext uri="{BB962C8B-B14F-4D97-AF65-F5344CB8AC3E}">
        <p14:creationId xmlns:p14="http://schemas.microsoft.com/office/powerpoint/2010/main" val="352222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Engaging the Battlespace</a:t>
            </a:r>
          </a:p>
        </p:txBody>
      </p:sp>
      <p:sp>
        <p:nvSpPr>
          <p:cNvPr id="3" name="Content Placeholder 2"/>
          <p:cNvSpPr>
            <a:spLocks noGrp="1"/>
          </p:cNvSpPr>
          <p:nvPr>
            <p:ph idx="1"/>
          </p:nvPr>
        </p:nvSpPr>
        <p:spPr/>
        <p:txBody>
          <a:bodyPr/>
          <a:lstStyle/>
          <a:p>
            <a:pPr marL="0" indent="0">
              <a:buNone/>
            </a:pPr>
            <a:r>
              <a:rPr lang="en-US" dirty="0"/>
              <a:t>1. </a:t>
            </a:r>
            <a:r>
              <a:rPr lang="en-US" b="1" dirty="0"/>
              <a:t>By fortifying one’s own forces</a:t>
            </a:r>
          </a:p>
          <a:p>
            <a:pPr marL="0" indent="0">
              <a:buNone/>
            </a:pPr>
            <a:r>
              <a:rPr lang="en-US" b="1" dirty="0"/>
              <a:t>2. By affecting competing/hostile forces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00400"/>
            <a:ext cx="4648200" cy="28194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32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676400"/>
          </a:xfrm>
        </p:spPr>
        <p:txBody>
          <a:bodyPr>
            <a:noAutofit/>
          </a:bodyPr>
          <a:lstStyle/>
          <a:p>
            <a:pPr eaLnBrk="1" hangingPunct="1"/>
            <a:r>
              <a:rPr lang="en-US" sz="4000" b="1" dirty="0" err="1">
                <a:effectLst/>
              </a:rPr>
              <a:t>NeuroS</a:t>
            </a:r>
            <a:r>
              <a:rPr lang="en-US" sz="4000" b="1" dirty="0">
                <a:effectLst/>
              </a:rPr>
              <a:t>/T for Operator HOPE </a:t>
            </a:r>
          </a:p>
        </p:txBody>
      </p:sp>
      <p:sp>
        <p:nvSpPr>
          <p:cNvPr id="4099" name="Rectangle 3"/>
          <p:cNvSpPr>
            <a:spLocks noGrp="1" noChangeArrowheads="1"/>
          </p:cNvSpPr>
          <p:nvPr>
            <p:ph type="body" idx="1"/>
          </p:nvPr>
        </p:nvSpPr>
        <p:spPr>
          <a:xfrm>
            <a:off x="685800" y="1371600"/>
            <a:ext cx="7848600" cy="5486400"/>
          </a:xfrm>
        </p:spPr>
        <p:txBody>
          <a:bodyPr>
            <a:normAutofit/>
          </a:bodyPr>
          <a:lstStyle/>
          <a:p>
            <a:pPr marL="457200" lvl="1" indent="0" eaLnBrk="1" hangingPunct="1">
              <a:buNone/>
              <a:defRPr/>
            </a:pPr>
            <a:r>
              <a:rPr lang="en-US" sz="3200" b="1" i="1" u="sng" dirty="0">
                <a:effectLst/>
              </a:rPr>
              <a:t> Neuro-enablement</a:t>
            </a:r>
          </a:p>
          <a:p>
            <a:pPr lvl="2" eaLnBrk="1" hangingPunct="1">
              <a:defRPr/>
            </a:pPr>
            <a:r>
              <a:rPr lang="en-US" sz="3200" b="1" dirty="0">
                <a:effectLst/>
              </a:rPr>
              <a:t>Advanced </a:t>
            </a:r>
            <a:r>
              <a:rPr lang="en-US" sz="3200" b="1" dirty="0" err="1">
                <a:effectLst/>
              </a:rPr>
              <a:t>neuro-psychopharmacologics</a:t>
            </a:r>
            <a:endParaRPr lang="en-US" sz="3200" b="1" dirty="0">
              <a:effectLst/>
            </a:endParaRPr>
          </a:p>
          <a:p>
            <a:pPr lvl="2" eaLnBrk="1" hangingPunct="1">
              <a:defRPr/>
            </a:pPr>
            <a:r>
              <a:rPr lang="en-US" sz="3200" b="1" dirty="0">
                <a:effectLst/>
              </a:rPr>
              <a:t>Computational brain-machine interfaces</a:t>
            </a:r>
          </a:p>
          <a:p>
            <a:pPr lvl="2" eaLnBrk="1" hangingPunct="1">
              <a:defRPr/>
            </a:pPr>
            <a:r>
              <a:rPr lang="en-US" sz="3200" b="1" dirty="0"/>
              <a:t>Closed-loop brain stimulation approaches</a:t>
            </a:r>
            <a:endParaRPr lang="en-US" sz="3200" b="1" dirty="0">
              <a:effectLst/>
            </a:endParaRPr>
          </a:p>
          <a:p>
            <a:pPr lvl="2" eaLnBrk="1" hangingPunct="1">
              <a:defRPr/>
            </a:pPr>
            <a:r>
              <a:rPr lang="en-US" sz="3200" b="1" dirty="0" err="1">
                <a:effectLst/>
              </a:rPr>
              <a:t>Neuro</a:t>
            </a:r>
            <a:r>
              <a:rPr lang="en-US" sz="3200" b="1" dirty="0">
                <a:effectLst/>
              </a:rPr>
              <a:t>-sensory augmentation devices</a:t>
            </a:r>
          </a:p>
          <a:p>
            <a:pPr marL="914400" lvl="2" indent="0" eaLnBrk="1" hangingPunct="1">
              <a:buFont typeface="Wingdings" pitchFamily="2" charset="2"/>
              <a:buNone/>
              <a:defRPr/>
            </a:pPr>
            <a:endParaRPr lang="en-US" sz="2800" b="1" dirty="0">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219200"/>
            <a:ext cx="2514600" cy="1828800"/>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03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mn-lt"/>
              </a:rPr>
              <a:t>Beyond BTWC/CWC:</a:t>
            </a:r>
            <a:br>
              <a:rPr lang="en-US" b="1" dirty="0">
                <a:latin typeface="+mn-lt"/>
              </a:rPr>
            </a:br>
            <a:r>
              <a:rPr lang="en-US" b="1" dirty="0">
                <a:latin typeface="+mn-lt"/>
              </a:rPr>
              <a:t>Emerging Threats in </a:t>
            </a:r>
            <a:r>
              <a:rPr lang="en-US" b="1" dirty="0" err="1">
                <a:latin typeface="+mn-lt"/>
              </a:rPr>
              <a:t>NeuroS</a:t>
            </a:r>
            <a:r>
              <a:rPr lang="en-US" b="1" dirty="0">
                <a:latin typeface="+mn-lt"/>
              </a:rPr>
              <a:t>/T </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b="1" dirty="0"/>
              <a:t>“Left-of-Bang” Preventive/Occupational Medical Interventions</a:t>
            </a:r>
          </a:p>
          <a:p>
            <a:pPr marL="0" indent="0">
              <a:buNone/>
            </a:pPr>
            <a:r>
              <a:rPr lang="en-US" b="1" dirty="0"/>
              <a:t>	-Operator optimization for mission 	protection</a:t>
            </a:r>
          </a:p>
          <a:p>
            <a:pPr marL="0" indent="0">
              <a:buNone/>
            </a:pPr>
            <a:endParaRPr lang="en-US" b="1" dirty="0"/>
          </a:p>
          <a:p>
            <a:pPr marL="0" indent="0">
              <a:buNone/>
            </a:pPr>
            <a:r>
              <a:rPr lang="en-US" b="1" dirty="0"/>
              <a:t>	-Operator optimization for mission 	effectiveness</a:t>
            </a:r>
          </a:p>
          <a:p>
            <a:pPr marL="0" indent="0">
              <a:buNone/>
            </a:pPr>
            <a:endParaRPr lang="en-US" b="1" dirty="0"/>
          </a:p>
          <a:p>
            <a:pPr marL="0" indent="0">
              <a:buNone/>
            </a:pPr>
            <a:r>
              <a:rPr lang="en-US" b="1" dirty="0"/>
              <a:t>	-Modified operator as “biological agent”?</a:t>
            </a:r>
          </a:p>
        </p:txBody>
      </p:sp>
    </p:spTree>
    <p:extLst>
      <p:ext uri="{BB962C8B-B14F-4D97-AF65-F5344CB8AC3E}">
        <p14:creationId xmlns:p14="http://schemas.microsoft.com/office/powerpoint/2010/main" val="262871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6038"/>
            <a:ext cx="8229600" cy="1417638"/>
          </a:xfrm>
        </p:spPr>
        <p:txBody>
          <a:bodyPr/>
          <a:lstStyle/>
          <a:p>
            <a:pPr eaLnBrk="1" hangingPunct="1"/>
            <a:r>
              <a:rPr lang="en-US" altLang="en-US" sz="3600" b="1" dirty="0"/>
              <a:t>Non-Kinetic Engagements</a:t>
            </a:r>
          </a:p>
        </p:txBody>
      </p:sp>
      <p:sp>
        <p:nvSpPr>
          <p:cNvPr id="8195" name="Rectangle 3"/>
          <p:cNvSpPr>
            <a:spLocks noGrp="1" noChangeArrowheads="1"/>
          </p:cNvSpPr>
          <p:nvPr>
            <p:ph type="body" idx="1"/>
          </p:nvPr>
        </p:nvSpPr>
        <p:spPr>
          <a:xfrm>
            <a:off x="228600" y="1371600"/>
            <a:ext cx="8686800" cy="5715000"/>
          </a:xfrm>
        </p:spPr>
        <p:txBody>
          <a:bodyPr/>
          <a:lstStyle/>
          <a:p>
            <a:pPr eaLnBrk="1" hangingPunct="1">
              <a:lnSpc>
                <a:spcPct val="80000"/>
              </a:lnSpc>
              <a:buFontTx/>
              <a:buNone/>
            </a:pPr>
            <a:r>
              <a:rPr lang="en-US" altLang="en-US" sz="2800" b="1" u="sng" dirty="0"/>
              <a:t>Novel </a:t>
            </a:r>
            <a:r>
              <a:rPr lang="en-US" altLang="en-US" sz="2800" b="1" u="sng" dirty="0" err="1"/>
              <a:t>Neuroweapons</a:t>
            </a:r>
            <a:r>
              <a:rPr lang="en-US" altLang="en-US" sz="2800" b="1" u="sng" dirty="0"/>
              <a:t> </a:t>
            </a:r>
            <a:r>
              <a:rPr lang="en-US" altLang="en-US" sz="2800" b="1" i="1" dirty="0"/>
              <a:t>(Drugs &amp; Bugs...)</a:t>
            </a:r>
          </a:p>
          <a:p>
            <a:pPr eaLnBrk="1" hangingPunct="1">
              <a:lnSpc>
                <a:spcPct val="80000"/>
              </a:lnSpc>
              <a:buFontTx/>
              <a:buNone/>
            </a:pPr>
            <a:endParaRPr lang="en-US" altLang="en-US" sz="2800" b="1" u="sng" dirty="0"/>
          </a:p>
          <a:p>
            <a:pPr marL="457200" lvl="1" indent="0" eaLnBrk="1" hangingPunct="1">
              <a:lnSpc>
                <a:spcPct val="80000"/>
              </a:lnSpc>
              <a:buNone/>
            </a:pPr>
            <a:r>
              <a:rPr lang="en-US" altLang="en-US" sz="2400" b="1" u="sng" dirty="0"/>
              <a:t>In-close pharmaceuticals and organic neurotoxins</a:t>
            </a:r>
          </a:p>
          <a:p>
            <a:pPr lvl="2" eaLnBrk="1" hangingPunct="1">
              <a:lnSpc>
                <a:spcPct val="80000"/>
              </a:lnSpc>
            </a:pPr>
            <a:r>
              <a:rPr lang="en-US" altLang="en-US" sz="2000" b="1" dirty="0"/>
              <a:t>Ultra-low dose/high specify agents for use in targeting diplomatic/local culture “hearts and minds” scenarios*</a:t>
            </a:r>
          </a:p>
          <a:p>
            <a:pPr marL="457200" lvl="1" indent="0" eaLnBrk="1" hangingPunct="1">
              <a:lnSpc>
                <a:spcPct val="80000"/>
              </a:lnSpc>
              <a:buNone/>
            </a:pPr>
            <a:r>
              <a:rPr lang="en-US" altLang="en-US" sz="2400" b="1" u="sng" dirty="0"/>
              <a:t>High morbidity neuro-microbiologic agents</a:t>
            </a:r>
          </a:p>
          <a:p>
            <a:pPr lvl="2" eaLnBrk="1" hangingPunct="1">
              <a:lnSpc>
                <a:spcPct val="80000"/>
              </a:lnSpc>
            </a:pPr>
            <a:r>
              <a:rPr lang="en-US" altLang="en-US" sz="2000" b="1" dirty="0"/>
              <a:t>Neuro-</a:t>
            </a:r>
            <a:r>
              <a:rPr lang="en-US" altLang="en-US" sz="2000" b="1" dirty="0" err="1"/>
              <a:t>microbials</a:t>
            </a:r>
            <a:r>
              <a:rPr lang="en-US" altLang="en-US" sz="2000" b="1" dirty="0"/>
              <a:t> with high neuro-psychiatric symptom clusters for public panic/public health dis-integrative effects</a:t>
            </a:r>
          </a:p>
          <a:p>
            <a:pPr lvl="2" eaLnBrk="1" hangingPunct="1">
              <a:lnSpc>
                <a:spcPct val="80000"/>
              </a:lnSpc>
            </a:pPr>
            <a:r>
              <a:rPr lang="en-US" altLang="en-US" sz="2000" b="1" dirty="0"/>
              <a:t>Gene-edited </a:t>
            </a:r>
            <a:r>
              <a:rPr lang="en-US" altLang="en-US" sz="2000" b="1" dirty="0" err="1"/>
              <a:t>microbiologcals</a:t>
            </a:r>
            <a:r>
              <a:rPr lang="en-US" altLang="en-US" sz="2000" b="1" dirty="0"/>
              <a:t> with novel morbidity/mortality profiles</a:t>
            </a:r>
          </a:p>
          <a:p>
            <a:pPr marL="457200" lvl="1" indent="0" eaLnBrk="1" hangingPunct="1">
              <a:lnSpc>
                <a:spcPct val="80000"/>
              </a:lnSpc>
              <a:buNone/>
            </a:pPr>
            <a:r>
              <a:rPr lang="en-US" altLang="en-US" sz="2400" b="1" u="sng" dirty="0"/>
              <a:t>Nano-</a:t>
            </a:r>
            <a:r>
              <a:rPr lang="en-US" altLang="en-US" sz="2400" b="1" u="sng" dirty="0" err="1"/>
              <a:t>neuroparticulate</a:t>
            </a:r>
            <a:r>
              <a:rPr lang="en-US" altLang="en-US" sz="2400" b="1" u="sng" dirty="0"/>
              <a:t> agents</a:t>
            </a:r>
          </a:p>
          <a:p>
            <a:pPr lvl="1" eaLnBrk="1" hangingPunct="1">
              <a:lnSpc>
                <a:spcPct val="80000"/>
              </a:lnSpc>
            </a:pPr>
            <a:r>
              <a:rPr lang="en-US" altLang="en-US" sz="2000" b="1" dirty="0"/>
              <a:t>High CNS aggregation lead/carbon-silicate nanofibers (network disrupters)*</a:t>
            </a:r>
          </a:p>
          <a:p>
            <a:pPr lvl="1" eaLnBrk="1" hangingPunct="1">
              <a:lnSpc>
                <a:spcPct val="80000"/>
              </a:lnSpc>
            </a:pPr>
            <a:r>
              <a:rPr lang="en-US" altLang="en-US" sz="2000" b="1" dirty="0"/>
              <a:t>Neurovascular hemorrhagic agents (for in-close and population use as “stroke epidemic” induction agents*</a:t>
            </a:r>
            <a:endParaRPr lang="en-US" altLang="en-US" sz="1400" dirty="0"/>
          </a:p>
          <a:p>
            <a:pPr marL="914400" lvl="2" indent="0" eaLnBrk="1" hangingPunct="1">
              <a:lnSpc>
                <a:spcPct val="80000"/>
              </a:lnSpc>
              <a:buNone/>
            </a:pPr>
            <a:endParaRPr lang="en-US" altLang="en-US" sz="2000" b="1" dirty="0"/>
          </a:p>
        </p:txBody>
      </p:sp>
    </p:spTree>
    <p:extLst>
      <p:ext uri="{BB962C8B-B14F-4D97-AF65-F5344CB8AC3E}">
        <p14:creationId xmlns:p14="http://schemas.microsoft.com/office/powerpoint/2010/main" val="4292525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a:lstStyle/>
          <a:p>
            <a:pPr eaLnBrk="1" hangingPunct="1"/>
            <a:r>
              <a:rPr lang="en-US" altLang="en-US" sz="3600" b="1" dirty="0"/>
              <a:t>Non-Kinetic Engagements, Cont’d</a:t>
            </a:r>
          </a:p>
        </p:txBody>
      </p:sp>
      <p:sp>
        <p:nvSpPr>
          <p:cNvPr id="9219" name="Rectangle 3"/>
          <p:cNvSpPr>
            <a:spLocks noGrp="1" noChangeArrowheads="1"/>
          </p:cNvSpPr>
          <p:nvPr>
            <p:ph type="body" idx="1"/>
          </p:nvPr>
        </p:nvSpPr>
        <p:spPr>
          <a:xfrm>
            <a:off x="457200" y="1219200"/>
            <a:ext cx="8305800" cy="5410200"/>
          </a:xfrm>
        </p:spPr>
        <p:txBody>
          <a:bodyPr/>
          <a:lstStyle/>
          <a:p>
            <a:pPr marL="381000" indent="-381000" eaLnBrk="1" hangingPunct="1">
              <a:lnSpc>
                <a:spcPct val="90000"/>
              </a:lnSpc>
              <a:buFontTx/>
              <a:buNone/>
            </a:pPr>
            <a:r>
              <a:rPr lang="en-US" altLang="en-US" sz="2800" b="1" u="sng" dirty="0" err="1"/>
              <a:t>Neuroweapons</a:t>
            </a:r>
            <a:r>
              <a:rPr lang="en-US" altLang="en-US" sz="2800" b="1" u="sng" dirty="0"/>
              <a:t>...</a:t>
            </a:r>
            <a:r>
              <a:rPr lang="en-US" altLang="en-US" sz="2800" b="1" i="1" u="sng" dirty="0"/>
              <a:t> </a:t>
            </a:r>
            <a:r>
              <a:rPr lang="en-US" altLang="en-US" sz="2800" b="1" i="1" dirty="0"/>
              <a:t>(Devices)</a:t>
            </a:r>
          </a:p>
          <a:p>
            <a:pPr marL="457200" lvl="1" indent="0" eaLnBrk="1" hangingPunct="1">
              <a:lnSpc>
                <a:spcPct val="90000"/>
              </a:lnSpc>
              <a:buNone/>
            </a:pPr>
            <a:r>
              <a:rPr lang="en-US" altLang="en-US" b="1" u="sng" dirty="0"/>
              <a:t>Neurosensory immobilizing agents</a:t>
            </a:r>
          </a:p>
          <a:p>
            <a:pPr marL="1219200" lvl="2" indent="-304800" eaLnBrk="1" hangingPunct="1">
              <a:lnSpc>
                <a:spcPct val="90000"/>
              </a:lnSpc>
            </a:pPr>
            <a:r>
              <a:rPr lang="en-US" altLang="en-US" sz="2000" b="1" dirty="0"/>
              <a:t>High output sensory stimulators (UAV, drone, insect borne)</a:t>
            </a:r>
          </a:p>
          <a:p>
            <a:pPr marL="457200" lvl="1" indent="0" eaLnBrk="1" hangingPunct="1">
              <a:lnSpc>
                <a:spcPct val="90000"/>
              </a:lnSpc>
              <a:buNone/>
            </a:pPr>
            <a:r>
              <a:rPr lang="en-US" altLang="en-US" b="1" u="sng" dirty="0"/>
              <a:t>Trans- and intracranial pulse stimulators</a:t>
            </a:r>
          </a:p>
          <a:p>
            <a:pPr marL="1219200" lvl="2" indent="-304800" eaLnBrk="1" hangingPunct="1">
              <a:lnSpc>
                <a:spcPct val="90000"/>
              </a:lnSpc>
            </a:pPr>
            <a:r>
              <a:rPr lang="en-US" altLang="en-US" sz="2000" b="1" dirty="0"/>
              <a:t>Neural network disrupters (“confusion generators”;</a:t>
            </a:r>
            <a:r>
              <a:rPr lang="en-US" altLang="en-US" sz="2000" b="1" dirty="0">
                <a:solidFill>
                  <a:srgbClr val="000000"/>
                </a:solidFill>
                <a:ea typeface="+mn-ea"/>
                <a:cs typeface="+mn-cs"/>
              </a:rPr>
              <a:t> Hand held, UAV, drone and insect-borne</a:t>
            </a:r>
            <a:r>
              <a:rPr lang="en-US" altLang="en-US" sz="2000" b="1" dirty="0"/>
              <a:t> )</a:t>
            </a:r>
          </a:p>
          <a:p>
            <a:pPr marL="381000" indent="-381000" eaLnBrk="1" hangingPunct="1">
              <a:lnSpc>
                <a:spcPct val="90000"/>
              </a:lnSpc>
              <a:buFontTx/>
              <a:buNone/>
            </a:pPr>
            <a:r>
              <a:rPr lang="en-US" altLang="en-US" sz="2800" b="1" u="sng" dirty="0"/>
              <a:t>IW</a:t>
            </a:r>
          </a:p>
          <a:p>
            <a:pPr marL="457200" lvl="1" indent="0" eaLnBrk="1" hangingPunct="1">
              <a:lnSpc>
                <a:spcPct val="90000"/>
              </a:lnSpc>
              <a:buNone/>
            </a:pPr>
            <a:r>
              <a:rPr lang="en-US" altLang="en-US" b="1" u="sng" dirty="0"/>
              <a:t>“Neuro-Ops” Altered Reality Tactics</a:t>
            </a:r>
          </a:p>
          <a:p>
            <a:pPr marL="1219200" lvl="2" indent="-304800" eaLnBrk="1" hangingPunct="1">
              <a:lnSpc>
                <a:spcPct val="90000"/>
              </a:lnSpc>
            </a:pPr>
            <a:r>
              <a:rPr lang="en-US" altLang="en-US" sz="2000" b="1" dirty="0"/>
              <a:t>Cortically-coupled neural temporal function alteration (“time </a:t>
            </a:r>
            <a:r>
              <a:rPr lang="en-US" altLang="en-US" sz="2000" b="1" dirty="0" err="1"/>
              <a:t>warpers</a:t>
            </a:r>
            <a:r>
              <a:rPr lang="en-US" altLang="en-US" sz="2000" b="1" dirty="0"/>
              <a:t>”)</a:t>
            </a:r>
          </a:p>
          <a:p>
            <a:pPr marL="1219200" lvl="2" indent="-304800" eaLnBrk="1" hangingPunct="1">
              <a:lnSpc>
                <a:spcPct val="90000"/>
              </a:lnSpc>
            </a:pPr>
            <a:r>
              <a:rPr lang="en-US" altLang="en-US" sz="2000" b="1" dirty="0" err="1"/>
              <a:t>Pharmacologic+neurostimulation-induced</a:t>
            </a:r>
            <a:r>
              <a:rPr lang="en-US" altLang="en-US" sz="1800" b="1" dirty="0"/>
              <a:t> </a:t>
            </a:r>
            <a:r>
              <a:rPr lang="en-US" altLang="en-US" sz="2000" b="1" dirty="0"/>
              <a:t>cognitive-emotional disruption*</a:t>
            </a:r>
          </a:p>
          <a:p>
            <a:pPr marL="381000" indent="-381000" eaLnBrk="1" hangingPunct="1">
              <a:lnSpc>
                <a:spcPct val="90000"/>
              </a:lnSpc>
              <a:buFontTx/>
              <a:buAutoNum type="arabicPeriod"/>
            </a:pPr>
            <a:endParaRPr lang="en-US" altLang="en-US" sz="2000" dirty="0"/>
          </a:p>
        </p:txBody>
      </p:sp>
    </p:spTree>
    <p:extLst>
      <p:ext uri="{BB962C8B-B14F-4D97-AF65-F5344CB8AC3E}">
        <p14:creationId xmlns:p14="http://schemas.microsoft.com/office/powerpoint/2010/main" val="2553664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a:latin typeface="+mn-lt"/>
              </a:rPr>
              <a:t>Beyond BTWC/CWC:</a:t>
            </a:r>
            <a:br>
              <a:rPr lang="en-US" b="1" dirty="0">
                <a:latin typeface="+mn-lt"/>
              </a:rPr>
            </a:br>
            <a:r>
              <a:rPr lang="en-US" b="1" dirty="0">
                <a:latin typeface="+mn-lt"/>
              </a:rPr>
              <a:t>Emerging Threats in </a:t>
            </a:r>
            <a:r>
              <a:rPr lang="en-US" b="1" dirty="0" err="1">
                <a:latin typeface="+mn-lt"/>
              </a:rPr>
              <a:t>NeuroS</a:t>
            </a:r>
            <a:r>
              <a:rPr lang="en-US" b="1" dirty="0">
                <a:latin typeface="+mn-lt"/>
              </a:rPr>
              <a:t>/T </a:t>
            </a:r>
          </a:p>
        </p:txBody>
      </p:sp>
      <p:sp>
        <p:nvSpPr>
          <p:cNvPr id="5" name="Content Placeholder 4"/>
          <p:cNvSpPr>
            <a:spLocks noGrp="1"/>
          </p:cNvSpPr>
          <p:nvPr>
            <p:ph idx="1"/>
          </p:nvPr>
        </p:nvSpPr>
        <p:spPr>
          <a:xfrm>
            <a:off x="628650" y="1752600"/>
            <a:ext cx="7886700" cy="4495799"/>
          </a:xfrm>
          <a:noFill/>
        </p:spPr>
        <p:txBody>
          <a:bodyPr>
            <a:normAutofit fontScale="85000" lnSpcReduction="20000"/>
          </a:bodyPr>
          <a:lstStyle/>
          <a:p>
            <a:r>
              <a:rPr lang="en-US" b="1" dirty="0" err="1"/>
              <a:t>Neuromodulating</a:t>
            </a:r>
            <a:r>
              <a:rPr lang="en-US" b="1" dirty="0"/>
              <a:t> </a:t>
            </a:r>
            <a:r>
              <a:rPr lang="en-US" b="1" dirty="0" err="1"/>
              <a:t>bioagents</a:t>
            </a:r>
            <a:endParaRPr lang="en-US" b="1" dirty="0"/>
          </a:p>
          <a:p>
            <a:pPr lvl="1"/>
            <a:r>
              <a:rPr lang="en-US" b="1" dirty="0"/>
              <a:t>Peptides</a:t>
            </a:r>
          </a:p>
          <a:p>
            <a:pPr lvl="2"/>
            <a:r>
              <a:rPr lang="en-US" b="1" dirty="0"/>
              <a:t>Opioids</a:t>
            </a:r>
          </a:p>
          <a:p>
            <a:pPr lvl="2"/>
            <a:r>
              <a:rPr lang="en-US" b="1" dirty="0"/>
              <a:t>Enzymes</a:t>
            </a:r>
          </a:p>
          <a:p>
            <a:pPr lvl="2"/>
            <a:r>
              <a:rPr lang="en-US" b="1" dirty="0" err="1"/>
              <a:t>Immuno</a:t>
            </a:r>
            <a:r>
              <a:rPr lang="en-US" b="1" dirty="0"/>
              <a:t>/inflammatory modulators</a:t>
            </a:r>
          </a:p>
          <a:p>
            <a:r>
              <a:rPr lang="en-US" b="1" dirty="0"/>
              <a:t>Modified microbes</a:t>
            </a:r>
          </a:p>
          <a:p>
            <a:pPr lvl="1"/>
            <a:r>
              <a:rPr lang="en-US" b="1" dirty="0"/>
              <a:t>CRISPR-gene-edited agents</a:t>
            </a:r>
          </a:p>
          <a:p>
            <a:pPr lvl="2"/>
            <a:r>
              <a:rPr lang="en-US" b="1" dirty="0"/>
              <a:t>“Precision” pathologies</a:t>
            </a:r>
          </a:p>
          <a:p>
            <a:r>
              <a:rPr lang="en-US" b="1" dirty="0" err="1"/>
              <a:t>Nanoneurotechnologies</a:t>
            </a:r>
            <a:endParaRPr lang="en-US" b="1" dirty="0"/>
          </a:p>
          <a:p>
            <a:pPr lvl="1"/>
            <a:r>
              <a:rPr lang="en-US" b="1" dirty="0" err="1"/>
              <a:t>Vectorable</a:t>
            </a:r>
            <a:r>
              <a:rPr lang="en-US" b="1" dirty="0"/>
              <a:t> nanomaterials</a:t>
            </a:r>
          </a:p>
          <a:p>
            <a:pPr lvl="1"/>
            <a:r>
              <a:rPr lang="en-US" b="1" dirty="0" err="1"/>
              <a:t>Aerosolizable</a:t>
            </a:r>
            <a:r>
              <a:rPr lang="en-US" b="1" dirty="0"/>
              <a:t> nanomaterials/</a:t>
            </a:r>
            <a:r>
              <a:rPr lang="en-US" b="1" dirty="0" err="1"/>
              <a:t>nanobots</a:t>
            </a:r>
            <a:endParaRPr lang="en-US" b="1" dirty="0"/>
          </a:p>
          <a:p>
            <a:r>
              <a:rPr lang="en-US" b="1" dirty="0" err="1"/>
              <a:t>Neurodata</a:t>
            </a:r>
            <a:endParaRPr lang="en-US" b="1" dirty="0"/>
          </a:p>
          <a:p>
            <a:endParaRPr lang="en-US"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739" y="2057400"/>
            <a:ext cx="2346061" cy="3040856"/>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004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Challenges...and Opportunities</a:t>
            </a:r>
          </a:p>
        </p:txBody>
      </p:sp>
      <p:sp>
        <p:nvSpPr>
          <p:cNvPr id="3" name="Content Placeholder 2"/>
          <p:cNvSpPr>
            <a:spLocks noGrp="1"/>
          </p:cNvSpPr>
          <p:nvPr>
            <p:ph idx="1"/>
          </p:nvPr>
        </p:nvSpPr>
        <p:spPr/>
        <p:txBody>
          <a:bodyPr>
            <a:normAutofit lnSpcReduction="10000"/>
          </a:bodyPr>
          <a:lstStyle/>
          <a:p>
            <a:pPr>
              <a:lnSpc>
                <a:spcPct val="80000"/>
              </a:lnSpc>
            </a:pPr>
            <a:r>
              <a:rPr lang="en-US" altLang="en-US" b="1" dirty="0"/>
              <a:t>Relative facility of </a:t>
            </a:r>
            <a:r>
              <a:rPr lang="en-US" altLang="en-US" b="1" dirty="0" err="1"/>
              <a:t>NeuroS</a:t>
            </a:r>
            <a:r>
              <a:rPr lang="en-US" altLang="en-US" b="1" dirty="0"/>
              <a:t>/T</a:t>
            </a:r>
          </a:p>
          <a:p>
            <a:pPr lvl="1">
              <a:lnSpc>
                <a:spcPct val="80000"/>
              </a:lnSpc>
            </a:pPr>
            <a:r>
              <a:rPr lang="en-US" altLang="en-US" b="1" dirty="0"/>
              <a:t>“Off the shelf”</a:t>
            </a:r>
          </a:p>
          <a:p>
            <a:pPr lvl="1">
              <a:lnSpc>
                <a:spcPct val="80000"/>
              </a:lnSpc>
            </a:pPr>
            <a:r>
              <a:rPr lang="en-US" altLang="en-US" b="1" dirty="0"/>
              <a:t>Dedicated efforts</a:t>
            </a:r>
          </a:p>
          <a:p>
            <a:pPr lvl="2">
              <a:lnSpc>
                <a:spcPct val="80000"/>
              </a:lnSpc>
            </a:pPr>
            <a:r>
              <a:rPr lang="en-US" altLang="en-US" b="1" dirty="0"/>
              <a:t>Nations and independent actors</a:t>
            </a:r>
          </a:p>
          <a:p>
            <a:pPr>
              <a:lnSpc>
                <a:spcPct val="80000"/>
              </a:lnSpc>
            </a:pPr>
            <a:r>
              <a:rPr lang="en-US" altLang="en-US" b="1" dirty="0"/>
              <a:t>Recognition of viability of use</a:t>
            </a:r>
          </a:p>
          <a:p>
            <a:pPr lvl="1">
              <a:lnSpc>
                <a:spcPct val="80000"/>
              </a:lnSpc>
            </a:pPr>
            <a:r>
              <a:rPr lang="en-US" altLang="en-US" b="1" dirty="0"/>
              <a:t>Variety of applications</a:t>
            </a:r>
          </a:p>
          <a:p>
            <a:pPr lvl="1">
              <a:lnSpc>
                <a:spcPct val="80000"/>
              </a:lnSpc>
              <a:buNone/>
            </a:pPr>
            <a:endParaRPr lang="en-US" altLang="en-US" b="1" dirty="0"/>
          </a:p>
          <a:p>
            <a:pPr>
              <a:lnSpc>
                <a:spcPct val="80000"/>
              </a:lnSpc>
            </a:pPr>
            <a:r>
              <a:rPr lang="en-US" altLang="en-US" b="1" dirty="0"/>
              <a:t>Lack of commitment to </a:t>
            </a:r>
            <a:r>
              <a:rPr lang="en-US" altLang="en-US" b="1" dirty="0" err="1"/>
              <a:t>NeuroS</a:t>
            </a:r>
            <a:r>
              <a:rPr lang="en-US" altLang="en-US" b="1" dirty="0"/>
              <a:t>/T RDT does not preclude others’ RDT initiatives</a:t>
            </a:r>
          </a:p>
          <a:p>
            <a:pPr lvl="1">
              <a:lnSpc>
                <a:spcPct val="80000"/>
              </a:lnSpc>
            </a:pPr>
            <a:r>
              <a:rPr lang="en-US" altLang="en-US" b="1" dirty="0"/>
              <a:t>May augment it</a:t>
            </a:r>
          </a:p>
          <a:p>
            <a:pPr lvl="1">
              <a:lnSpc>
                <a:spcPct val="80000"/>
              </a:lnSpc>
            </a:pPr>
            <a:r>
              <a:rPr lang="en-US" altLang="en-US" b="1" dirty="0"/>
              <a:t>Difficulty of global surety</a:t>
            </a:r>
          </a:p>
          <a:p>
            <a:endParaRPr lang="en-US" dirty="0"/>
          </a:p>
        </p:txBody>
      </p:sp>
    </p:spTree>
    <p:extLst>
      <p:ext uri="{BB962C8B-B14F-4D97-AF65-F5344CB8AC3E}">
        <p14:creationId xmlns:p14="http://schemas.microsoft.com/office/powerpoint/2010/main" val="209094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37310" y="0"/>
            <a:ext cx="6663690" cy="762000"/>
          </a:xfrm>
        </p:spPr>
        <p:txBody>
          <a:bodyPr/>
          <a:lstStyle/>
          <a:p>
            <a:pPr eaLnBrk="1" hangingPunct="1"/>
            <a:r>
              <a:rPr lang="en-US" altLang="en-US" b="1" dirty="0" err="1"/>
              <a:t>NeuroS</a:t>
            </a:r>
            <a:r>
              <a:rPr lang="en-US" altLang="en-US" b="1" dirty="0"/>
              <a:t>/T on World Stage</a:t>
            </a:r>
          </a:p>
        </p:txBody>
      </p:sp>
      <p:sp>
        <p:nvSpPr>
          <p:cNvPr id="26627" name="Content Placeholder 2"/>
          <p:cNvSpPr>
            <a:spLocks noGrp="1"/>
          </p:cNvSpPr>
          <p:nvPr>
            <p:ph idx="1"/>
          </p:nvPr>
        </p:nvSpPr>
        <p:spPr>
          <a:xfrm>
            <a:off x="914400" y="746918"/>
            <a:ext cx="8229600" cy="4754563"/>
          </a:xfrm>
        </p:spPr>
        <p:txBody>
          <a:bodyPr>
            <a:normAutofit fontScale="92500" lnSpcReduction="20000"/>
          </a:bodyPr>
          <a:lstStyle/>
          <a:p>
            <a:pPr eaLnBrk="1" hangingPunct="1">
              <a:spcBef>
                <a:spcPts val="0"/>
              </a:spcBef>
              <a:spcAft>
                <a:spcPts val="1200"/>
              </a:spcAft>
            </a:pPr>
            <a:r>
              <a:rPr lang="en-US" altLang="en-US" b="1" dirty="0"/>
              <a:t>Global </a:t>
            </a:r>
            <a:r>
              <a:rPr lang="en-US" altLang="en-US" b="1" dirty="0" err="1"/>
              <a:t>NeuroS</a:t>
            </a:r>
            <a:r>
              <a:rPr lang="en-US" altLang="en-US" b="1" dirty="0"/>
              <a:t>/T Economic Predictions 2020</a:t>
            </a:r>
          </a:p>
          <a:p>
            <a:pPr lvl="1" eaLnBrk="1" hangingPunct="1">
              <a:spcBef>
                <a:spcPts val="0"/>
              </a:spcBef>
              <a:spcAft>
                <a:spcPts val="1200"/>
              </a:spcAft>
            </a:pPr>
            <a:r>
              <a:rPr lang="en-US" altLang="en-US" b="1" dirty="0">
                <a:solidFill>
                  <a:srgbClr val="800080"/>
                </a:solidFill>
              </a:rPr>
              <a:t>China </a:t>
            </a:r>
            <a:r>
              <a:rPr lang="en-US" altLang="en-US" b="1" dirty="0"/>
              <a:t> (on pace to out-spend U.S. by an order of magnitude over the next 10 years) </a:t>
            </a:r>
          </a:p>
          <a:p>
            <a:pPr lvl="2">
              <a:spcBef>
                <a:spcPts val="0"/>
              </a:spcBef>
              <a:spcAft>
                <a:spcPts val="1200"/>
              </a:spcAft>
            </a:pPr>
            <a:r>
              <a:rPr lang="en-US" altLang="en-US" b="1" dirty="0"/>
              <a:t>Predicted 60-68% increase in RDTE by 2025</a:t>
            </a:r>
          </a:p>
          <a:p>
            <a:pPr lvl="2">
              <a:spcBef>
                <a:spcPts val="0"/>
              </a:spcBef>
              <a:spcAft>
                <a:spcPts val="1200"/>
              </a:spcAft>
            </a:pPr>
            <a:r>
              <a:rPr lang="en-US" altLang="en-US" b="1" dirty="0"/>
              <a:t>Predicted 50-53% market share by 2025</a:t>
            </a:r>
          </a:p>
          <a:p>
            <a:pPr lvl="1" eaLnBrk="1" hangingPunct="1">
              <a:spcBef>
                <a:spcPts val="0"/>
              </a:spcBef>
              <a:spcAft>
                <a:spcPts val="1200"/>
              </a:spcAft>
            </a:pPr>
            <a:r>
              <a:rPr lang="en-US" altLang="en-US" b="1" dirty="0">
                <a:solidFill>
                  <a:srgbClr val="7030A0"/>
                </a:solidFill>
              </a:rPr>
              <a:t>Russia</a:t>
            </a:r>
          </a:p>
          <a:p>
            <a:pPr lvl="1" eaLnBrk="1" hangingPunct="1">
              <a:spcBef>
                <a:spcPts val="0"/>
              </a:spcBef>
              <a:spcAft>
                <a:spcPts val="1200"/>
              </a:spcAft>
            </a:pPr>
            <a:r>
              <a:rPr lang="en-US" altLang="en-US" b="1" dirty="0"/>
              <a:t>Iran</a:t>
            </a:r>
          </a:p>
          <a:p>
            <a:pPr lvl="1" eaLnBrk="1" hangingPunct="1">
              <a:spcBef>
                <a:spcPts val="0"/>
              </a:spcBef>
              <a:spcAft>
                <a:spcPts val="1200"/>
              </a:spcAft>
            </a:pPr>
            <a:r>
              <a:rPr lang="en-US" altLang="en-US" b="1" dirty="0"/>
              <a:t>North Korea</a:t>
            </a:r>
          </a:p>
          <a:p>
            <a:pPr lvl="1">
              <a:spcBef>
                <a:spcPts val="0"/>
              </a:spcBef>
              <a:spcAft>
                <a:spcPts val="1200"/>
              </a:spcAft>
            </a:pPr>
            <a:r>
              <a:rPr lang="en-US" altLang="en-US" b="1" dirty="0">
                <a:solidFill>
                  <a:srgbClr val="7030A0"/>
                </a:solidFill>
              </a:rPr>
              <a:t>Virtual nations</a:t>
            </a:r>
          </a:p>
          <a:p>
            <a:pPr lvl="1" eaLnBrk="1" hangingPunct="1">
              <a:spcBef>
                <a:spcPts val="0"/>
              </a:spcBef>
              <a:spcAft>
                <a:spcPts val="1200"/>
              </a:spcAft>
            </a:pPr>
            <a:r>
              <a:rPr lang="en-US" altLang="en-US" b="1" dirty="0">
                <a:solidFill>
                  <a:srgbClr val="7030A0"/>
                </a:solidFill>
              </a:rPr>
              <a:t>Non-state actors</a:t>
            </a:r>
          </a:p>
          <a:p>
            <a:pPr lvl="1" eaLnBrk="1" hangingPunct="1">
              <a:spcBef>
                <a:spcPts val="0"/>
              </a:spcBef>
              <a:spcAft>
                <a:spcPts val="1200"/>
              </a:spcAft>
            </a:pPr>
            <a:endParaRPr lang="en-US" altLang="en-US"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6226" y="2881396"/>
            <a:ext cx="4329805" cy="251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70">
            <a:extLst>
              <a:ext uri="{FF2B5EF4-FFF2-40B4-BE49-F238E27FC236}">
                <a16:creationId xmlns:a16="http://schemas.microsoft.com/office/drawing/2014/main" id="{AF30DA06-6A44-4CEA-9422-185D12B741ED}"/>
              </a:ext>
            </a:extLst>
          </p:cNvPr>
          <p:cNvSpPr/>
          <p:nvPr/>
        </p:nvSpPr>
        <p:spPr>
          <a:xfrm>
            <a:off x="0" y="5671358"/>
            <a:ext cx="9144000" cy="1016000"/>
          </a:xfrm>
          <a:custGeom>
            <a:avLst/>
            <a:gdLst/>
            <a:ahLst/>
            <a:cxnLst/>
            <a:rect l="l" t="t" r="r" b="b"/>
            <a:pathLst>
              <a:path w="9144000" h="1016000">
                <a:moveTo>
                  <a:pt x="0" y="1015662"/>
                </a:moveTo>
                <a:lnTo>
                  <a:pt x="9144000" y="1015662"/>
                </a:lnTo>
                <a:lnTo>
                  <a:pt x="9144000" y="0"/>
                </a:lnTo>
                <a:lnTo>
                  <a:pt x="0" y="0"/>
                </a:lnTo>
                <a:lnTo>
                  <a:pt x="0" y="1015662"/>
                </a:lnTo>
                <a:close/>
              </a:path>
            </a:pathLst>
          </a:custGeom>
          <a:solidFill>
            <a:srgbClr val="BDD7EE"/>
          </a:solidFill>
        </p:spPr>
        <p:txBody>
          <a:bodyPr wrap="square" lIns="0" tIns="0" rIns="0" bIns="0" rtlCol="0"/>
          <a:lstStyle/>
          <a:p>
            <a:endParaRPr/>
          </a:p>
        </p:txBody>
      </p:sp>
      <p:sp>
        <p:nvSpPr>
          <p:cNvPr id="6" name="object 71">
            <a:extLst>
              <a:ext uri="{FF2B5EF4-FFF2-40B4-BE49-F238E27FC236}">
                <a16:creationId xmlns:a16="http://schemas.microsoft.com/office/drawing/2014/main" id="{D72976DA-E785-403F-AB39-0F83F4A348E6}"/>
              </a:ext>
            </a:extLst>
          </p:cNvPr>
          <p:cNvSpPr txBox="1"/>
          <p:nvPr/>
        </p:nvSpPr>
        <p:spPr>
          <a:xfrm>
            <a:off x="152400" y="5735979"/>
            <a:ext cx="8839200" cy="873316"/>
          </a:xfrm>
          <a:prstGeom prst="rect">
            <a:avLst/>
          </a:prstGeom>
        </p:spPr>
        <p:txBody>
          <a:bodyPr vert="horz" wrap="square" lIns="0" tIns="11430" rIns="0" bIns="0" rtlCol="0">
            <a:spAutoFit/>
          </a:bodyPr>
          <a:lstStyle/>
          <a:p>
            <a:pPr marL="12065" marR="5080" indent="-5715" algn="ctr">
              <a:lnSpc>
                <a:spcPct val="100000"/>
              </a:lnSpc>
              <a:spcBef>
                <a:spcPts val="90"/>
              </a:spcBef>
            </a:pPr>
            <a:r>
              <a:rPr lang="en-US" sz="2800" b="1" dirty="0">
                <a:latin typeface="Calibri"/>
                <a:cs typeface="Calibri"/>
              </a:rPr>
              <a:t>Lack of focus and commitment by one faction provides exponential growth opportunities for others</a:t>
            </a:r>
            <a:endParaRPr sz="2800" b="1" dirty="0">
              <a:latin typeface="Calibri"/>
              <a:cs typeface="Calibri"/>
            </a:endParaRPr>
          </a:p>
        </p:txBody>
      </p:sp>
    </p:spTree>
    <p:extLst>
      <p:ext uri="{BB962C8B-B14F-4D97-AF65-F5344CB8AC3E}">
        <p14:creationId xmlns:p14="http://schemas.microsoft.com/office/powerpoint/2010/main" val="292031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86481B-2BF9-461F-A621-67CE8282E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533400"/>
            <a:ext cx="4495800" cy="5791200"/>
          </a:xfrm>
          <a:prstGeom prst="rect">
            <a:avLst/>
          </a:prstGeom>
          <a:ln>
            <a:solidFill>
              <a:schemeClr val="bg2">
                <a:lumMod val="50000"/>
              </a:schemeClr>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36860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526907" y="228600"/>
            <a:ext cx="8229600" cy="1143000"/>
          </a:xfrm>
        </p:spPr>
        <p:txBody>
          <a:bodyPr/>
          <a:lstStyle/>
          <a:p>
            <a:pPr eaLnBrk="1" hangingPunct="1">
              <a:defRPr/>
            </a:pPr>
            <a:r>
              <a:rPr lang="en-US" b="1" dirty="0"/>
              <a:t>Neuroscience…</a:t>
            </a:r>
          </a:p>
        </p:txBody>
      </p:sp>
      <p:sp>
        <p:nvSpPr>
          <p:cNvPr id="3075" name="Rectangle 3"/>
          <p:cNvSpPr>
            <a:spLocks noGrp="1" noChangeArrowheads="1"/>
          </p:cNvSpPr>
          <p:nvPr>
            <p:ph type="body" idx="1"/>
          </p:nvPr>
        </p:nvSpPr>
        <p:spPr>
          <a:xfrm>
            <a:off x="76200" y="1524000"/>
            <a:ext cx="8915400" cy="4525963"/>
          </a:xfrm>
        </p:spPr>
        <p:txBody>
          <a:bodyPr/>
          <a:lstStyle/>
          <a:p>
            <a:pPr algn="ctr" eaLnBrk="1" hangingPunct="1">
              <a:buFont typeface="Wingdings" pitchFamily="2" charset="2"/>
              <a:buNone/>
              <a:defRPr/>
            </a:pPr>
            <a:r>
              <a:rPr lang="en-US" sz="3600" b="1" dirty="0"/>
              <a:t>  Has made huge leaps by using </a:t>
            </a:r>
          </a:p>
          <a:p>
            <a:pPr algn="ctr" eaLnBrk="1" hangingPunct="1">
              <a:buFont typeface="Wingdings" pitchFamily="2" charset="2"/>
              <a:buNone/>
              <a:defRPr/>
            </a:pPr>
            <a:r>
              <a:rPr lang="en-US" sz="3600" b="1" dirty="0"/>
              <a:t>technology to study and understand how nerves, nervous systems and brains are structured and function.</a:t>
            </a:r>
          </a:p>
        </p:txBody>
      </p:sp>
      <p:pic>
        <p:nvPicPr>
          <p:cNvPr id="12292" name="Picture 4" descr="http://www.anilaggrawal.com/ij/vol_006_no_002/movies/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069" y="4022259"/>
            <a:ext cx="2984995"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c431376.r76.cf2.rackcdn.com/1443/fnsys-04-00019/image_m/fnsys-04-00019-g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599" y="4022259"/>
            <a:ext cx="3403601"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visualoop.com/media/2012/12/Harvey-Cush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22" y="3982911"/>
            <a:ext cx="2584982" cy="283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12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a:t>Neuroscience and Technology (</a:t>
            </a:r>
            <a:r>
              <a:rPr lang="en-US" altLang="en-US" sz="3600" b="1" dirty="0" err="1"/>
              <a:t>NeuroS</a:t>
            </a:r>
            <a:r>
              <a:rPr lang="en-US" altLang="en-US" sz="3600" b="1" dirty="0"/>
              <a:t>/T)… </a:t>
            </a:r>
            <a:br>
              <a:rPr lang="en-US" altLang="en-US" sz="3600" b="1" dirty="0"/>
            </a:br>
            <a:r>
              <a:rPr lang="en-US" altLang="en-US" sz="3600" b="1" dirty="0"/>
              <a:t>Puts the brain at our fingertips</a:t>
            </a:r>
            <a:endParaRPr lang="en-US" sz="3600" dirty="0"/>
          </a:p>
        </p:txBody>
      </p:sp>
      <p:sp>
        <p:nvSpPr>
          <p:cNvPr id="3" name="Content Placeholder 2"/>
          <p:cNvSpPr>
            <a:spLocks noGrp="1"/>
          </p:cNvSpPr>
          <p:nvPr>
            <p:ph idx="1"/>
          </p:nvPr>
        </p:nvSpPr>
        <p:spPr>
          <a:xfrm>
            <a:off x="838200" y="1981200"/>
            <a:ext cx="7010400" cy="4876800"/>
          </a:xfrm>
        </p:spPr>
        <p:txBody>
          <a:bodyPr>
            <a:normAutofit/>
          </a:bodyPr>
          <a:lstStyle/>
          <a:p>
            <a:r>
              <a:rPr lang="en-US" b="1" dirty="0"/>
              <a:t>As </a:t>
            </a:r>
            <a:r>
              <a:rPr lang="en-US" b="1" u="sng" dirty="0"/>
              <a:t>Weapon of Mass </a:t>
            </a:r>
            <a:r>
              <a:rPr lang="en-US" b="1" i="1" u="sng" dirty="0"/>
              <a:t>DISRUPTION</a:t>
            </a:r>
            <a:r>
              <a:rPr lang="en-US" b="1" dirty="0"/>
              <a:t>...</a:t>
            </a:r>
          </a:p>
          <a:p>
            <a:pPr lvl="1"/>
            <a:r>
              <a:rPr lang="en-US" b="1" dirty="0"/>
              <a:t>RDTE not necessarily bounded by BTWC/CWC</a:t>
            </a:r>
          </a:p>
          <a:p>
            <a:pPr lvl="1"/>
            <a:r>
              <a:rPr lang="en-US" b="1" dirty="0"/>
              <a:t>Highly effective </a:t>
            </a:r>
          </a:p>
          <a:p>
            <a:pPr lvl="1"/>
            <a:r>
              <a:rPr lang="en-US" b="1" dirty="0"/>
              <a:t>Can be clandestine or attributable in use</a:t>
            </a:r>
          </a:p>
          <a:p>
            <a:pPr lvl="1"/>
            <a:r>
              <a:rPr lang="en-US" b="1" dirty="0"/>
              <a:t>Incurs “ripple effects” on/across scales and levels</a:t>
            </a:r>
          </a:p>
          <a:p>
            <a:pPr lvl="2"/>
            <a:endParaRPr lang="en-US" sz="1100" b="1" u="sng" dirty="0"/>
          </a:p>
          <a:p>
            <a:pPr marL="914400" lvl="2" indent="0">
              <a:buNone/>
            </a:pPr>
            <a:r>
              <a:rPr lang="en-US" sz="1100" b="1" u="sng" dirty="0"/>
              <a:t>See:</a:t>
            </a:r>
            <a:r>
              <a:rPr lang="en-US" sz="1100" b="1" dirty="0"/>
              <a:t> Giordano J,  </a:t>
            </a:r>
            <a:r>
              <a:rPr lang="en-US" sz="1100" b="1" i="1" dirty="0"/>
              <a:t>Nat</a:t>
            </a:r>
            <a:r>
              <a:rPr lang="en-US" sz="1100" b="1" dirty="0"/>
              <a:t> </a:t>
            </a:r>
            <a:r>
              <a:rPr lang="en-US" sz="1100" b="1" i="1" dirty="0"/>
              <a:t>Def </a:t>
            </a:r>
            <a:r>
              <a:rPr lang="en-US" sz="1100" b="1" dirty="0"/>
              <a:t>, 2017; Giordano J, ‘Neurotechnology, global relations and national security: Shifting contexts and </a:t>
            </a:r>
            <a:r>
              <a:rPr lang="en-US" sz="1100" b="1" dirty="0" err="1"/>
              <a:t>neuroethical</a:t>
            </a:r>
            <a:r>
              <a:rPr lang="en-US" sz="1100" b="1" dirty="0"/>
              <a:t> demands’; and:  </a:t>
            </a:r>
            <a:r>
              <a:rPr lang="en-US" sz="1100" b="1" dirty="0" err="1"/>
              <a:t>Wurzman</a:t>
            </a:r>
            <a:r>
              <a:rPr lang="en-US" sz="1100" b="1" dirty="0"/>
              <a:t> R, Giordano, J. ‘NEURINT and </a:t>
            </a:r>
            <a:r>
              <a:rPr lang="en-US" sz="1100" b="1" dirty="0" err="1"/>
              <a:t>neuroweapons</a:t>
            </a:r>
            <a:r>
              <a:rPr lang="en-US" sz="1100" b="1" dirty="0"/>
              <a:t>’ ; In: Giordano J (ed.) </a:t>
            </a:r>
            <a:r>
              <a:rPr lang="en-US" sz="1100" b="1" i="1" dirty="0"/>
              <a:t>Neurotechnology in National Security and Defense</a:t>
            </a:r>
            <a:r>
              <a:rPr lang="en-US" sz="1100" b="1" dirty="0"/>
              <a:t>, CRC Press (2015). </a:t>
            </a:r>
          </a:p>
        </p:txBody>
      </p:sp>
      <p:pic>
        <p:nvPicPr>
          <p:cNvPr id="4" name="Picture 3" descr="br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590800"/>
            <a:ext cx="1752600" cy="1295400"/>
          </a:xfrm>
          <a:prstGeom prst="rect">
            <a:avLst/>
          </a:prstGeom>
          <a:noFill/>
          <a:ln>
            <a:noFill/>
          </a:ln>
          <a:effectLst>
            <a:glow rad="101600">
              <a:schemeClr val="accent6">
                <a:lumMod val="75000"/>
                <a:alpha val="6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611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46CB-89CB-4650-B7B0-F3ABBB7068A8}"/>
              </a:ext>
            </a:extLst>
          </p:cNvPr>
          <p:cNvSpPr>
            <a:spLocks noGrp="1"/>
          </p:cNvSpPr>
          <p:nvPr>
            <p:ph type="title"/>
          </p:nvPr>
        </p:nvSpPr>
        <p:spPr/>
        <p:txBody>
          <a:bodyPr/>
          <a:lstStyle/>
          <a:p>
            <a:r>
              <a:rPr lang="en-US" b="1" dirty="0">
                <a:latin typeface="+mn-lt"/>
              </a:rPr>
              <a:t>Vistas of S/T Development</a:t>
            </a:r>
          </a:p>
        </p:txBody>
      </p:sp>
      <p:sp>
        <p:nvSpPr>
          <p:cNvPr id="3" name="Content Placeholder 2">
            <a:extLst>
              <a:ext uri="{FF2B5EF4-FFF2-40B4-BE49-F238E27FC236}">
                <a16:creationId xmlns:a16="http://schemas.microsoft.com/office/drawing/2014/main" id="{4D0C18B2-06A0-45DC-B191-B28C2A43FD5F}"/>
              </a:ext>
            </a:extLst>
          </p:cNvPr>
          <p:cNvSpPr>
            <a:spLocks noGrp="1"/>
          </p:cNvSpPr>
          <p:nvPr>
            <p:ph idx="1"/>
          </p:nvPr>
        </p:nvSpPr>
        <p:spPr>
          <a:xfrm>
            <a:off x="628650" y="2045028"/>
            <a:ext cx="7886700" cy="3955722"/>
          </a:xfrm>
        </p:spPr>
        <p:txBody>
          <a:bodyPr>
            <a:normAutofit/>
          </a:bodyPr>
          <a:lstStyle/>
          <a:p>
            <a:pPr marL="0" indent="0">
              <a:buNone/>
            </a:pPr>
            <a:r>
              <a:rPr lang="en-US" sz="2700" b="1" dirty="0"/>
              <a:t>Vista of:</a:t>
            </a:r>
          </a:p>
          <a:p>
            <a:r>
              <a:rPr lang="en-US" sz="2700" b="1" u="sng" dirty="0"/>
              <a:t>Probability</a:t>
            </a:r>
            <a:r>
              <a:rPr lang="en-US" sz="2700" b="1" dirty="0"/>
              <a:t>: Present to 5 years</a:t>
            </a:r>
          </a:p>
          <a:p>
            <a:pPr marL="342900" lvl="1" indent="0">
              <a:buNone/>
            </a:pPr>
            <a:r>
              <a:rPr lang="en-US" sz="2400" b="1" i="1" dirty="0"/>
              <a:t>“What exists now, and ‘soon’…”</a:t>
            </a:r>
          </a:p>
          <a:p>
            <a:r>
              <a:rPr lang="en-US" sz="2700" b="1" u="sng" dirty="0"/>
              <a:t>Possibility:</a:t>
            </a:r>
            <a:r>
              <a:rPr lang="en-US" sz="2700" b="1" dirty="0"/>
              <a:t> 5 to 10 years</a:t>
            </a:r>
          </a:p>
          <a:p>
            <a:pPr marL="342900" lvl="1" indent="0">
              <a:buNone/>
            </a:pPr>
            <a:r>
              <a:rPr lang="en-US" sz="2400" b="1" i="1" dirty="0"/>
              <a:t>“Given probabilities, what might occur…”</a:t>
            </a:r>
          </a:p>
          <a:p>
            <a:r>
              <a:rPr lang="en-US" sz="2700" b="1" u="sng" dirty="0"/>
              <a:t>Potentiality:</a:t>
            </a:r>
            <a:r>
              <a:rPr lang="en-US" sz="2700" b="1" dirty="0"/>
              <a:t> 10 to 25/30 years</a:t>
            </a:r>
          </a:p>
          <a:p>
            <a:pPr marL="342900" lvl="1" indent="0">
              <a:buNone/>
            </a:pPr>
            <a:r>
              <a:rPr lang="en-US" sz="2400" b="1" i="1" dirty="0"/>
              <a:t>“Given possibilities, what could be done with them…”</a:t>
            </a:r>
          </a:p>
        </p:txBody>
      </p:sp>
      <p:pic>
        <p:nvPicPr>
          <p:cNvPr id="6" name="Content Placeholder 4">
            <a:extLst>
              <a:ext uri="{FF2B5EF4-FFF2-40B4-BE49-F238E27FC236}">
                <a16:creationId xmlns:a16="http://schemas.microsoft.com/office/drawing/2014/main" id="{E36727E7-68ED-4717-B116-735D5F98D279}"/>
              </a:ext>
            </a:extLst>
          </p:cNvPr>
          <p:cNvPicPr>
            <a:picLocks noChangeAspect="1"/>
          </p:cNvPicPr>
          <p:nvPr/>
        </p:nvPicPr>
        <p:blipFill>
          <a:blip r:embed="rId2"/>
          <a:stretch>
            <a:fillRect/>
          </a:stretch>
        </p:blipFill>
        <p:spPr>
          <a:xfrm>
            <a:off x="5528821" y="1714239"/>
            <a:ext cx="3423625" cy="1910851"/>
          </a:xfrm>
          <a:prstGeom prst="rect">
            <a:avLst/>
          </a:prstGeom>
          <a:ln>
            <a:solidFill>
              <a:srgbClr val="FF0000"/>
            </a:solidFill>
          </a:ln>
        </p:spPr>
      </p:pic>
    </p:spTree>
    <p:extLst>
      <p:ext uri="{BB962C8B-B14F-4D97-AF65-F5344CB8AC3E}">
        <p14:creationId xmlns:p14="http://schemas.microsoft.com/office/powerpoint/2010/main" val="2359681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dirty="0" err="1">
                <a:effectLst/>
              </a:rPr>
              <a:t>NeuroS</a:t>
            </a:r>
            <a:r>
              <a:rPr lang="en-US" b="1" dirty="0">
                <a:effectLst/>
              </a:rPr>
              <a:t>/T in NSID</a:t>
            </a:r>
          </a:p>
        </p:txBody>
      </p:sp>
      <p:sp>
        <p:nvSpPr>
          <p:cNvPr id="19459" name="Rectangle 3"/>
          <p:cNvSpPr>
            <a:spLocks noGrp="1" noChangeArrowheads="1"/>
          </p:cNvSpPr>
          <p:nvPr>
            <p:ph type="body" idx="1"/>
          </p:nvPr>
        </p:nvSpPr>
        <p:spPr>
          <a:xfrm>
            <a:off x="152400" y="1752600"/>
            <a:ext cx="8534400" cy="4191000"/>
          </a:xfrm>
        </p:spPr>
        <p:txBody>
          <a:bodyPr>
            <a:normAutofit fontScale="92500" lnSpcReduction="20000"/>
          </a:bodyPr>
          <a:lstStyle/>
          <a:p>
            <a:pPr algn="ctr" eaLnBrk="1" hangingPunct="1">
              <a:buFont typeface="Wingdings" pitchFamily="2" charset="2"/>
              <a:buNone/>
              <a:defRPr/>
            </a:pPr>
            <a:r>
              <a:rPr lang="en-US" dirty="0"/>
              <a:t>	</a:t>
            </a:r>
            <a:r>
              <a:rPr lang="en-US" b="1" dirty="0">
                <a:effectLst/>
              </a:rPr>
              <a:t>Access and manipulate neural systems/brains to </a:t>
            </a:r>
            <a:br>
              <a:rPr lang="en-US" b="1" dirty="0">
                <a:effectLst/>
              </a:rPr>
            </a:br>
            <a:r>
              <a:rPr lang="en-US" b="1" dirty="0">
                <a:effectLst/>
              </a:rPr>
              <a:t>“…</a:t>
            </a:r>
            <a:r>
              <a:rPr lang="en-US" b="1" i="1" dirty="0">
                <a:effectLst/>
              </a:rPr>
              <a:t>win minds and hearts</a:t>
            </a:r>
            <a:r>
              <a:rPr lang="en-US" b="1" dirty="0">
                <a:effectLst/>
              </a:rPr>
              <a:t>”.</a:t>
            </a:r>
          </a:p>
          <a:p>
            <a:pPr algn="ctr" eaLnBrk="1" hangingPunct="1">
              <a:buFont typeface="Wingdings" pitchFamily="2" charset="2"/>
              <a:buNone/>
              <a:defRPr/>
            </a:pPr>
            <a:endParaRPr lang="en-US" b="1" dirty="0">
              <a:effectLst/>
            </a:endParaRPr>
          </a:p>
          <a:p>
            <a:pPr algn="ctr" eaLnBrk="1" hangingPunct="1">
              <a:buFont typeface="Wingdings" pitchFamily="2" charset="2"/>
              <a:buNone/>
              <a:defRPr/>
            </a:pPr>
            <a:r>
              <a:rPr lang="en-US" b="1" dirty="0">
                <a:effectLst/>
              </a:rPr>
              <a:t>   What we can do is provocative…</a:t>
            </a:r>
          </a:p>
          <a:p>
            <a:pPr algn="ctr" eaLnBrk="1" hangingPunct="1">
              <a:buFont typeface="Wingdings" pitchFamily="2" charset="2"/>
              <a:buNone/>
              <a:defRPr/>
            </a:pPr>
            <a:r>
              <a:rPr lang="en-US" b="1" dirty="0">
                <a:effectLst/>
              </a:rPr>
              <a:t>      What we should do, and:</a:t>
            </a:r>
          </a:p>
          <a:p>
            <a:pPr marL="514350" indent="-514350" algn="ctr" eaLnBrk="1" hangingPunct="1">
              <a:buFont typeface="Wingdings" pitchFamily="2" charset="2"/>
              <a:buAutoNum type="arabicPeriod"/>
              <a:defRPr/>
            </a:pPr>
            <a:r>
              <a:rPr lang="en-US" b="1" dirty="0">
                <a:effectLst/>
              </a:rPr>
              <a:t>how we should do so…</a:t>
            </a:r>
          </a:p>
          <a:p>
            <a:pPr marL="514350" indent="-514350" algn="ctr" eaLnBrk="1" hangingPunct="1">
              <a:buFont typeface="Wingdings" pitchFamily="2" charset="2"/>
              <a:buAutoNum type="arabicPeriod"/>
              <a:defRPr/>
            </a:pPr>
            <a:r>
              <a:rPr lang="en-US" b="1" dirty="0"/>
              <a:t>…if we can do what we should?</a:t>
            </a:r>
          </a:p>
          <a:p>
            <a:pPr marL="0" indent="0" algn="ctr" eaLnBrk="1" hangingPunct="1">
              <a:buNone/>
              <a:defRPr/>
            </a:pPr>
            <a:endParaRPr lang="en-US" b="1" dirty="0">
              <a:effectLst/>
            </a:endParaRPr>
          </a:p>
          <a:p>
            <a:pPr marL="0" indent="0" algn="ctr" eaLnBrk="1" hangingPunct="1">
              <a:buNone/>
              <a:defRPr/>
            </a:pPr>
            <a:r>
              <a:rPr lang="en-US" b="1" dirty="0">
                <a:effectLst/>
              </a:rPr>
              <a:t>remain at issue.</a:t>
            </a:r>
          </a:p>
          <a:p>
            <a:pPr algn="ctr" eaLnBrk="1" hangingPunct="1">
              <a:buFont typeface="Wingdings" pitchFamily="2" charset="2"/>
              <a:buNone/>
              <a:defRPr/>
            </a:pPr>
            <a:endParaRPr lang="en-US" b="1" dirty="0">
              <a:effectLst/>
            </a:endParaRPr>
          </a:p>
          <a:p>
            <a:pPr eaLnBrk="1" hangingPunct="1">
              <a:buFont typeface="Wingdings" pitchFamily="2" charset="2"/>
              <a:buNone/>
              <a:defRPr/>
            </a:pPr>
            <a:endParaRPr lang="en-US" dirty="0"/>
          </a:p>
        </p:txBody>
      </p:sp>
    </p:spTree>
    <p:extLst>
      <p:ext uri="{BB962C8B-B14F-4D97-AF65-F5344CB8AC3E}">
        <p14:creationId xmlns:p14="http://schemas.microsoft.com/office/powerpoint/2010/main" val="671191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a:t>Path Forward</a:t>
            </a:r>
          </a:p>
        </p:txBody>
      </p:sp>
      <p:sp>
        <p:nvSpPr>
          <p:cNvPr id="24579" name="Rectangle 3"/>
          <p:cNvSpPr>
            <a:spLocks noGrp="1" noChangeArrowheads="1"/>
          </p:cNvSpPr>
          <p:nvPr>
            <p:ph type="body" idx="1"/>
          </p:nvPr>
        </p:nvSpPr>
        <p:spPr>
          <a:xfrm>
            <a:off x="457200" y="1752600"/>
            <a:ext cx="8229600" cy="4373563"/>
          </a:xfrm>
        </p:spPr>
        <p:txBody>
          <a:bodyPr/>
          <a:lstStyle/>
          <a:p>
            <a:pPr algn="ctr" eaLnBrk="1" hangingPunct="1">
              <a:buFontTx/>
              <a:buNone/>
            </a:pPr>
            <a:r>
              <a:rPr lang="en-US" altLang="en-US"/>
              <a:t>“</a:t>
            </a:r>
            <a:r>
              <a:rPr lang="en-US" altLang="en-US" b="1" i="1"/>
              <a:t>How do we shave with Ockham’s Razor while in Neurath’s Boat”</a:t>
            </a:r>
          </a:p>
        </p:txBody>
      </p:sp>
      <p:sp>
        <p:nvSpPr>
          <p:cNvPr id="24580" name="Rectangle 4"/>
          <p:cNvSpPr>
            <a:spLocks noChangeArrowheads="1"/>
          </p:cNvSpPr>
          <p:nvPr/>
        </p:nvSpPr>
        <p:spPr bwMode="auto">
          <a:xfrm>
            <a:off x="324167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048000"/>
            <a:ext cx="4419600" cy="327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7" descr="http://pimphop.com/wp-content/uploads/2009/01/razor.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3048000"/>
            <a:ext cx="2517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881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848139" y="11627"/>
            <a:ext cx="7958072" cy="65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p>
            <a:r>
              <a:rPr lang="en-US" dirty="0"/>
              <a:t>ETT Four Thrust Strategy</a:t>
            </a:r>
            <a:endParaRPr dirty="0"/>
          </a:p>
        </p:txBody>
      </p:sp>
      <p:sp>
        <p:nvSpPr>
          <p:cNvPr id="70" name="object 70"/>
          <p:cNvSpPr/>
          <p:nvPr/>
        </p:nvSpPr>
        <p:spPr>
          <a:xfrm>
            <a:off x="0" y="5671358"/>
            <a:ext cx="9144000" cy="1016000"/>
          </a:xfrm>
          <a:custGeom>
            <a:avLst/>
            <a:gdLst/>
            <a:ahLst/>
            <a:cxnLst/>
            <a:rect l="l" t="t" r="r" b="b"/>
            <a:pathLst>
              <a:path w="9144000" h="1016000">
                <a:moveTo>
                  <a:pt x="0" y="1015662"/>
                </a:moveTo>
                <a:lnTo>
                  <a:pt x="9144000" y="1015662"/>
                </a:lnTo>
                <a:lnTo>
                  <a:pt x="9144000" y="0"/>
                </a:lnTo>
                <a:lnTo>
                  <a:pt x="0" y="0"/>
                </a:lnTo>
                <a:lnTo>
                  <a:pt x="0" y="1015662"/>
                </a:lnTo>
                <a:close/>
              </a:path>
            </a:pathLst>
          </a:custGeom>
          <a:solidFill>
            <a:srgbClr val="BDD7EE"/>
          </a:solidFill>
        </p:spPr>
        <p:txBody>
          <a:bodyPr wrap="square" lIns="0" tIns="0" rIns="0" bIns="0" rtlCol="0"/>
          <a:lstStyle/>
          <a:p>
            <a:endParaRPr/>
          </a:p>
        </p:txBody>
      </p:sp>
      <p:sp>
        <p:nvSpPr>
          <p:cNvPr id="71" name="object 71"/>
          <p:cNvSpPr txBox="1"/>
          <p:nvPr/>
        </p:nvSpPr>
        <p:spPr>
          <a:xfrm>
            <a:off x="149352" y="5735052"/>
            <a:ext cx="8839200" cy="934871"/>
          </a:xfrm>
          <a:prstGeom prst="rect">
            <a:avLst/>
          </a:prstGeom>
        </p:spPr>
        <p:txBody>
          <a:bodyPr vert="horz" wrap="square" lIns="0" tIns="11430" rIns="0" bIns="0" rtlCol="0">
            <a:spAutoFit/>
          </a:bodyPr>
          <a:lstStyle/>
          <a:p>
            <a:pPr marL="12065" marR="5080" indent="-5715" algn="ctr">
              <a:lnSpc>
                <a:spcPct val="100000"/>
              </a:lnSpc>
              <a:spcBef>
                <a:spcPts val="90"/>
              </a:spcBef>
            </a:pPr>
            <a:r>
              <a:rPr lang="en-US" sz="2000" b="1" spc="-5" dirty="0">
                <a:latin typeface="+mj-lt"/>
                <a:cs typeface="Calibri"/>
              </a:rPr>
              <a:t>Addressing</a:t>
            </a:r>
            <a:r>
              <a:rPr sz="2000" b="1" spc="-5" dirty="0">
                <a:latin typeface="+mj-lt"/>
                <a:cs typeface="Calibri"/>
              </a:rPr>
              <a:t> </a:t>
            </a:r>
            <a:r>
              <a:rPr sz="2000" b="1" spc="-25" dirty="0">
                <a:latin typeface="+mj-lt"/>
                <a:cs typeface="Calibri"/>
              </a:rPr>
              <a:t>ETT</a:t>
            </a:r>
            <a:r>
              <a:rPr lang="en-US" sz="2000" b="1" spc="-25" dirty="0">
                <a:latin typeface="+mj-lt"/>
                <a:cs typeface="Calibri"/>
              </a:rPr>
              <a:t> should </a:t>
            </a:r>
            <a:r>
              <a:rPr lang="en-US" sz="2000" b="1" spc="-10" dirty="0">
                <a:latin typeface="+mj-lt"/>
                <a:cs typeface="Calibri"/>
              </a:rPr>
              <a:t>employ a Whole of Nation approach to</a:t>
            </a:r>
            <a:r>
              <a:rPr sz="2000" b="1" spc="-10" dirty="0">
                <a:latin typeface="+mj-lt"/>
                <a:cs typeface="Calibri"/>
              </a:rPr>
              <a:t> </a:t>
            </a:r>
            <a:r>
              <a:rPr sz="2000" b="1" spc="-20" dirty="0">
                <a:latin typeface="+mj-lt"/>
                <a:cs typeface="Calibri"/>
              </a:rPr>
              <a:t>identify, </a:t>
            </a:r>
            <a:r>
              <a:rPr sz="2000" b="1" spc="-15" dirty="0">
                <a:latin typeface="+mj-lt"/>
                <a:cs typeface="Calibri"/>
              </a:rPr>
              <a:t>characterize, counter</a:t>
            </a:r>
            <a:r>
              <a:rPr lang="en-US" sz="2000" b="1" spc="-15" dirty="0">
                <a:latin typeface="+mj-lt"/>
                <a:cs typeface="Calibri"/>
              </a:rPr>
              <a:t>,</a:t>
            </a:r>
            <a:r>
              <a:rPr sz="2000" b="1" spc="-15" dirty="0">
                <a:latin typeface="+mj-lt"/>
                <a:cs typeface="Calibri"/>
              </a:rPr>
              <a:t> </a:t>
            </a:r>
            <a:r>
              <a:rPr sz="2000" b="1" spc="-5" dirty="0">
                <a:latin typeface="+mj-lt"/>
                <a:cs typeface="Calibri"/>
              </a:rPr>
              <a:t>and </a:t>
            </a:r>
            <a:r>
              <a:rPr sz="2000" b="1" spc="-10" dirty="0">
                <a:latin typeface="+mj-lt"/>
                <a:cs typeface="Calibri"/>
              </a:rPr>
              <a:t>exploit</a:t>
            </a:r>
            <a:r>
              <a:rPr lang="en-US" sz="2000" b="1" spc="-10" dirty="0">
                <a:latin typeface="+mj-lt"/>
                <a:cs typeface="Calibri"/>
              </a:rPr>
              <a:t>/prevent</a:t>
            </a:r>
            <a:r>
              <a:rPr sz="2000" b="1" spc="-10" dirty="0">
                <a:latin typeface="+mj-lt"/>
                <a:cs typeface="Calibri"/>
              </a:rPr>
              <a:t> emerging technologies that </a:t>
            </a:r>
            <a:r>
              <a:rPr sz="2000" b="1" spc="-15" dirty="0">
                <a:latin typeface="+mj-lt"/>
                <a:cs typeface="Calibri"/>
              </a:rPr>
              <a:t>threaten </a:t>
            </a:r>
            <a:r>
              <a:rPr sz="2000" b="1" spc="-5" dirty="0">
                <a:latin typeface="+mj-lt"/>
                <a:cs typeface="Calibri"/>
              </a:rPr>
              <a:t>or </a:t>
            </a:r>
            <a:r>
              <a:rPr sz="2000" b="1" spc="-10" dirty="0">
                <a:latin typeface="+mj-lt"/>
                <a:cs typeface="Calibri"/>
              </a:rPr>
              <a:t>erode United </a:t>
            </a:r>
            <a:r>
              <a:rPr sz="2000" b="1" spc="-15" dirty="0">
                <a:latin typeface="+mj-lt"/>
                <a:cs typeface="Calibri"/>
              </a:rPr>
              <a:t>States</a:t>
            </a:r>
            <a:r>
              <a:rPr lang="en-US" sz="2000" b="1" spc="-15" dirty="0">
                <a:latin typeface="+mj-lt"/>
                <a:cs typeface="Calibri"/>
              </a:rPr>
              <a:t>'</a:t>
            </a:r>
            <a:r>
              <a:rPr sz="2000" b="1" spc="-10" dirty="0">
                <a:latin typeface="+mj-lt"/>
                <a:cs typeface="Calibri"/>
              </a:rPr>
              <a:t> </a:t>
            </a:r>
            <a:r>
              <a:rPr lang="en-US" sz="2000" b="1" spc="-5" dirty="0">
                <a:latin typeface="+mj-lt"/>
                <a:cs typeface="Calibri"/>
              </a:rPr>
              <a:t>s</a:t>
            </a:r>
            <a:r>
              <a:rPr sz="2000" b="1" spc="-5" dirty="0">
                <a:latin typeface="+mj-lt"/>
                <a:cs typeface="Calibri"/>
              </a:rPr>
              <a:t>ecurity</a:t>
            </a:r>
            <a:r>
              <a:rPr lang="en-US" sz="2000" b="1" spc="-5" dirty="0">
                <a:latin typeface="+mj-lt"/>
                <a:cs typeface="Calibri"/>
              </a:rPr>
              <a:t> and stability</a:t>
            </a:r>
            <a:endParaRPr sz="2000" dirty="0">
              <a:latin typeface="+mj-lt"/>
              <a:cs typeface="Calibri"/>
            </a:endParaRPr>
          </a:p>
        </p:txBody>
      </p:sp>
      <p:pic>
        <p:nvPicPr>
          <p:cNvPr id="8" name="Picture 7">
            <a:extLst>
              <a:ext uri="{FF2B5EF4-FFF2-40B4-BE49-F238E27FC236}">
                <a16:creationId xmlns:a16="http://schemas.microsoft.com/office/drawing/2014/main" id="{6BFAEED4-DF6E-47AB-A146-07914310223A}"/>
              </a:ext>
            </a:extLst>
          </p:cNvPr>
          <p:cNvPicPr>
            <a:picLocks noChangeAspect="1"/>
          </p:cNvPicPr>
          <p:nvPr/>
        </p:nvPicPr>
        <p:blipFill>
          <a:blip r:embed="rId2"/>
          <a:stretch>
            <a:fillRect/>
          </a:stretch>
        </p:blipFill>
        <p:spPr>
          <a:xfrm>
            <a:off x="126277" y="914398"/>
            <a:ext cx="8991047" cy="4137077"/>
          </a:xfrm>
          <a:prstGeom prst="rect">
            <a:avLst/>
          </a:prstGeom>
        </p:spPr>
      </p:pic>
    </p:spTree>
    <p:extLst>
      <p:ext uri="{BB962C8B-B14F-4D97-AF65-F5344CB8AC3E}">
        <p14:creationId xmlns:p14="http://schemas.microsoft.com/office/powerpoint/2010/main" val="1821091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b="1"/>
              <a:t>Practicality</a:t>
            </a:r>
          </a:p>
        </p:txBody>
      </p:sp>
      <p:sp>
        <p:nvSpPr>
          <p:cNvPr id="25603" name="Rectangle 3"/>
          <p:cNvSpPr>
            <a:spLocks noGrp="1" noChangeArrowheads="1"/>
          </p:cNvSpPr>
          <p:nvPr>
            <p:ph type="body" idx="1"/>
          </p:nvPr>
        </p:nvSpPr>
        <p:spPr/>
        <p:txBody>
          <a:bodyPr/>
          <a:lstStyle/>
          <a:p>
            <a:pPr eaLnBrk="1" hangingPunct="1"/>
            <a:r>
              <a:rPr lang="en-US" altLang="en-US" sz="2800" b="1"/>
              <a:t>May require some degree of non-transparency, to avoid</a:t>
            </a:r>
          </a:p>
          <a:p>
            <a:pPr lvl="1" eaLnBrk="1" hangingPunct="1"/>
            <a:r>
              <a:rPr lang="en-US" altLang="en-US" sz="2400" b="1"/>
              <a:t>Exploitation by hostile groups</a:t>
            </a:r>
          </a:p>
          <a:p>
            <a:pPr lvl="1" eaLnBrk="1" hangingPunct="1"/>
            <a:r>
              <a:rPr lang="en-US" altLang="en-US" sz="2400" b="1"/>
              <a:t>Misperception by public</a:t>
            </a:r>
          </a:p>
          <a:p>
            <a:pPr lvl="1" eaLnBrk="1" hangingPunct="1"/>
            <a:r>
              <a:rPr lang="en-US" altLang="en-US" sz="2400" b="1"/>
              <a:t>False expectation/apprehension</a:t>
            </a:r>
          </a:p>
          <a:p>
            <a:pPr lvl="1" eaLnBrk="1" hangingPunct="1">
              <a:buFontTx/>
              <a:buNone/>
            </a:pPr>
            <a:endParaRPr lang="en-US" altLang="en-US" sz="2400" b="1"/>
          </a:p>
          <a:p>
            <a:pPr eaLnBrk="1" hangingPunct="1"/>
            <a:r>
              <a:rPr lang="en-US" altLang="en-US" sz="2800" b="1" i="1" u="sng"/>
              <a:t>“Prudent Parentalism</a:t>
            </a:r>
            <a:r>
              <a:rPr lang="en-US" altLang="en-US" sz="2800" b="1"/>
              <a:t>” as NSID Initiative</a:t>
            </a:r>
          </a:p>
          <a:p>
            <a:pPr eaLnBrk="1" hangingPunct="1"/>
            <a:r>
              <a:rPr lang="en-US" altLang="en-US" sz="2800" b="1"/>
              <a:t>Strive for “moral high-ground”</a:t>
            </a:r>
          </a:p>
          <a:p>
            <a:pPr eaLnBrk="1" hangingPunct="1">
              <a:buFontTx/>
              <a:buNone/>
            </a:pPr>
            <a:r>
              <a:rPr lang="en-US" altLang="en-US" sz="2800" b="1"/>
              <a:t>                              </a:t>
            </a:r>
            <a:r>
              <a:rPr lang="en-US" altLang="en-US" sz="2800" b="1" i="1"/>
              <a:t>HOW?</a:t>
            </a:r>
          </a:p>
        </p:txBody>
      </p:sp>
    </p:spTree>
    <p:extLst>
      <p:ext uri="{BB962C8B-B14F-4D97-AF65-F5344CB8AC3E}">
        <p14:creationId xmlns:p14="http://schemas.microsoft.com/office/powerpoint/2010/main" val="305500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b="1"/>
              <a:t>Ethical Approaches</a:t>
            </a:r>
          </a:p>
        </p:txBody>
      </p:sp>
      <p:sp>
        <p:nvSpPr>
          <p:cNvPr id="26627" name="Rectangle 3"/>
          <p:cNvSpPr>
            <a:spLocks noGrp="1" noChangeArrowheads="1"/>
          </p:cNvSpPr>
          <p:nvPr>
            <p:ph type="body" idx="1"/>
          </p:nvPr>
        </p:nvSpPr>
        <p:spPr>
          <a:xfrm>
            <a:off x="533400" y="1752600"/>
            <a:ext cx="8229600" cy="4221163"/>
          </a:xfrm>
        </p:spPr>
        <p:txBody>
          <a:bodyPr/>
          <a:lstStyle/>
          <a:p>
            <a:pPr eaLnBrk="1" hangingPunct="1">
              <a:lnSpc>
                <a:spcPct val="90000"/>
              </a:lnSpc>
              <a:buFontTx/>
              <a:buNone/>
            </a:pPr>
            <a:r>
              <a:rPr lang="en-US" altLang="en-US" sz="2800" b="1" i="1" u="sng"/>
              <a:t>Prudent Parentalism  </a:t>
            </a:r>
            <a:r>
              <a:rPr lang="en-US" altLang="en-US" sz="2800" b="1" u="sng"/>
              <a:t>mandates:</a:t>
            </a:r>
          </a:p>
          <a:p>
            <a:pPr eaLnBrk="1" hangingPunct="1">
              <a:lnSpc>
                <a:spcPct val="90000"/>
              </a:lnSpc>
            </a:pPr>
            <a:r>
              <a:rPr lang="en-US" altLang="en-US" sz="2800" b="1"/>
              <a:t>Regulated transparency</a:t>
            </a:r>
          </a:p>
          <a:p>
            <a:pPr eaLnBrk="1" hangingPunct="1">
              <a:lnSpc>
                <a:spcPct val="90000"/>
              </a:lnSpc>
            </a:pPr>
            <a:r>
              <a:rPr lang="en-US" altLang="en-US" sz="2800" b="1"/>
              <a:t>Dedicated surveillance of S/T RDTE </a:t>
            </a:r>
          </a:p>
          <a:p>
            <a:pPr eaLnBrk="1" hangingPunct="1">
              <a:lnSpc>
                <a:spcPct val="90000"/>
              </a:lnSpc>
            </a:pPr>
            <a:r>
              <a:rPr lang="en-US" altLang="en-US" sz="2800" b="1"/>
              <a:t>Frank public communication of process, relative progress, and importance</a:t>
            </a:r>
          </a:p>
          <a:p>
            <a:pPr eaLnBrk="1" hangingPunct="1">
              <a:lnSpc>
                <a:spcPct val="90000"/>
              </a:lnSpc>
            </a:pPr>
            <a:r>
              <a:rPr lang="en-US" altLang="en-US" sz="2800" b="1"/>
              <a:t>Responsible oversight, governance and control</a:t>
            </a:r>
          </a:p>
          <a:p>
            <a:pPr eaLnBrk="1" hangingPunct="1">
              <a:lnSpc>
                <a:spcPct val="90000"/>
              </a:lnSpc>
            </a:pPr>
            <a:r>
              <a:rPr lang="en-US" altLang="en-US" sz="2800" b="1"/>
              <a:t>Engagement of multi-disciplinary advisory groups</a:t>
            </a:r>
          </a:p>
          <a:p>
            <a:pPr eaLnBrk="1" hangingPunct="1">
              <a:lnSpc>
                <a:spcPct val="90000"/>
              </a:lnSpc>
            </a:pPr>
            <a:r>
              <a:rPr lang="en-US" altLang="en-US" sz="2800" b="1"/>
              <a:t>Appreciation of inter-national/cultural factors</a:t>
            </a:r>
          </a:p>
        </p:txBody>
      </p:sp>
    </p:spTree>
    <p:extLst>
      <p:ext uri="{BB962C8B-B14F-4D97-AF65-F5344CB8AC3E}">
        <p14:creationId xmlns:p14="http://schemas.microsoft.com/office/powerpoint/2010/main" val="1390797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en-US" sz="3600" b="1" u="sng" dirty="0" err="1"/>
              <a:t>ON-RAMP</a:t>
            </a:r>
            <a:r>
              <a:rPr lang="en-US" sz="3600" b="1" dirty="0" err="1"/>
              <a:t>:</a:t>
            </a:r>
            <a:r>
              <a:rPr lang="en-US" sz="3600" b="1" u="sng" dirty="0" err="1"/>
              <a:t>O</a:t>
            </a:r>
            <a:r>
              <a:rPr lang="en-US" sz="3600" b="1" i="1" dirty="0" err="1"/>
              <a:t>perational</a:t>
            </a:r>
            <a:r>
              <a:rPr lang="en-US" sz="3600" b="1" i="1" dirty="0"/>
              <a:t> </a:t>
            </a:r>
            <a:r>
              <a:rPr lang="en-US" sz="3600" b="1" u="sng" dirty="0"/>
              <a:t>N</a:t>
            </a:r>
            <a:r>
              <a:rPr lang="en-US" sz="3600" b="1" i="1" dirty="0"/>
              <a:t>eurotechnology </a:t>
            </a:r>
            <a:r>
              <a:rPr lang="en-US" sz="3600" b="1" u="sng" dirty="0"/>
              <a:t>R</a:t>
            </a:r>
            <a:r>
              <a:rPr lang="en-US" sz="3600" b="1" i="1" dirty="0"/>
              <a:t>isk </a:t>
            </a:r>
            <a:r>
              <a:rPr lang="en-US" sz="3600" b="1" u="sng" dirty="0"/>
              <a:t>A</a:t>
            </a:r>
            <a:r>
              <a:rPr lang="en-US" sz="3600" b="1" i="1" dirty="0"/>
              <a:t>ssessment and </a:t>
            </a:r>
            <a:r>
              <a:rPr lang="en-US" sz="3600" b="1" u="sng" dirty="0"/>
              <a:t>M</a:t>
            </a:r>
            <a:r>
              <a:rPr lang="en-US" sz="3600" b="1" i="1" dirty="0"/>
              <a:t>anagement </a:t>
            </a:r>
            <a:r>
              <a:rPr lang="en-US" sz="3600" b="1" u="sng" dirty="0"/>
              <a:t>P</a:t>
            </a:r>
            <a:r>
              <a:rPr lang="en-US" sz="3600" b="1" i="1" dirty="0"/>
              <a:t>aradigm</a:t>
            </a:r>
            <a:br>
              <a:rPr lang="en-US" sz="3600" b="1" i="1" dirty="0"/>
            </a:br>
            <a:endParaRPr lang="en-US" sz="3600" b="1" dirty="0"/>
          </a:p>
        </p:txBody>
      </p:sp>
      <p:sp>
        <p:nvSpPr>
          <p:cNvPr id="3" name="Content Placeholder 2"/>
          <p:cNvSpPr>
            <a:spLocks noGrp="1"/>
          </p:cNvSpPr>
          <p:nvPr>
            <p:ph idx="1"/>
          </p:nvPr>
        </p:nvSpPr>
        <p:spPr>
          <a:xfrm>
            <a:off x="457200" y="1905000"/>
            <a:ext cx="8229600" cy="4953000"/>
          </a:xfrm>
        </p:spPr>
        <p:txBody>
          <a:bodyPr>
            <a:normAutofit/>
          </a:bodyPr>
          <a:lstStyle/>
          <a:p>
            <a:pPr marL="514350" indent="-514350">
              <a:buAutoNum type="arabicPeriod"/>
            </a:pPr>
            <a:r>
              <a:rPr lang="en-US" b="1" dirty="0"/>
              <a:t>Evaluate </a:t>
            </a:r>
            <a:r>
              <a:rPr lang="en-US" b="1" dirty="0" err="1"/>
              <a:t>neuroS</a:t>
            </a:r>
            <a:r>
              <a:rPr lang="en-US" b="1" dirty="0"/>
              <a:t>/T capabilities/limitations</a:t>
            </a:r>
          </a:p>
          <a:p>
            <a:pPr marL="514350" indent="-514350">
              <a:buAutoNum type="arabicPeriod"/>
            </a:pPr>
            <a:r>
              <a:rPr lang="en-US" b="1" dirty="0"/>
              <a:t>Evaluate parameters of possible use</a:t>
            </a:r>
          </a:p>
          <a:p>
            <a:pPr marL="514350" indent="-514350">
              <a:buFont typeface="Arial" panose="020B0604020202020204" pitchFamily="34" charset="0"/>
              <a:buAutoNum type="arabicPeriod"/>
            </a:pPr>
            <a:r>
              <a:rPr lang="en-US" b="1" dirty="0"/>
              <a:t>Frame within contexts of application</a:t>
            </a:r>
          </a:p>
          <a:p>
            <a:pPr marL="514350" indent="-514350">
              <a:buAutoNum type="arabicPeriod"/>
            </a:pPr>
            <a:r>
              <a:rPr lang="en-US" b="1" dirty="0"/>
              <a:t>Assess benefit-risk-harm parameters</a:t>
            </a:r>
          </a:p>
          <a:p>
            <a:pPr marL="0" indent="0">
              <a:buNone/>
            </a:pPr>
            <a:endParaRPr lang="en-US" b="1" u="sng" dirty="0"/>
          </a:p>
          <a:p>
            <a:pPr marL="0" indent="0">
              <a:buNone/>
            </a:pPr>
            <a:r>
              <a:rPr lang="en-US" b="1" dirty="0"/>
              <a:t>   </a:t>
            </a:r>
            <a:endParaRPr lang="en-US" sz="4800" b="1" u="sng"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419600"/>
            <a:ext cx="2286000" cy="2057400"/>
          </a:xfrm>
          <a:prstGeom prst="rect">
            <a:avLst/>
          </a:prstGeom>
          <a:noFill/>
          <a:ln>
            <a:noFill/>
          </a:ln>
          <a:effectLst>
            <a:glow rad="2286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033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0" y="274638"/>
            <a:ext cx="9144000" cy="1143000"/>
          </a:xfrm>
        </p:spPr>
        <p:txBody>
          <a:bodyPr>
            <a:normAutofit fontScale="90000"/>
          </a:bodyPr>
          <a:lstStyle/>
          <a:p>
            <a:pPr eaLnBrk="1" hangingPunct="1">
              <a:defRPr/>
            </a:pPr>
            <a:r>
              <a:rPr lang="en-US" sz="4000" b="1" dirty="0"/>
              <a:t>Neuroscience, </a:t>
            </a:r>
            <a:r>
              <a:rPr lang="en-US" sz="4000" b="1" dirty="0" err="1"/>
              <a:t>Neurotechnology</a:t>
            </a:r>
            <a:r>
              <a:rPr lang="en-US" sz="4000" b="1" dirty="0"/>
              <a:t> and </a:t>
            </a:r>
            <a:r>
              <a:rPr lang="en-US" sz="4000" b="1" dirty="0" err="1"/>
              <a:t>Neuroweapons</a:t>
            </a:r>
            <a:endParaRPr lang="en-US" sz="4000" b="1" dirty="0"/>
          </a:p>
        </p:txBody>
      </p:sp>
      <p:sp>
        <p:nvSpPr>
          <p:cNvPr id="177155" name="Rectangle 3"/>
          <p:cNvSpPr>
            <a:spLocks noGrp="1" noChangeArrowheads="1"/>
          </p:cNvSpPr>
          <p:nvPr>
            <p:ph type="body" idx="1"/>
          </p:nvPr>
        </p:nvSpPr>
        <p:spPr>
          <a:xfrm>
            <a:off x="4495800" y="2286000"/>
            <a:ext cx="4038600" cy="3200400"/>
          </a:xfrm>
        </p:spPr>
        <p:txBody>
          <a:bodyPr>
            <a:normAutofit lnSpcReduction="10000"/>
          </a:bodyPr>
          <a:lstStyle/>
          <a:p>
            <a:pPr eaLnBrk="1" hangingPunct="1">
              <a:lnSpc>
                <a:spcPct val="90000"/>
              </a:lnSpc>
              <a:buFont typeface="Wingdings" panose="05000000000000000000" pitchFamily="2" charset="2"/>
              <a:buNone/>
              <a:defRPr/>
            </a:pPr>
            <a:r>
              <a:rPr lang="en-US" b="1" dirty="0"/>
              <a:t>   </a:t>
            </a:r>
            <a:r>
              <a:rPr lang="en-US" b="1" dirty="0">
                <a:effectLst/>
                <a:latin typeface="Arial" panose="020B0604020202020204" pitchFamily="34" charset="0"/>
                <a:cs typeface="Arial" panose="020B0604020202020204" pitchFamily="34" charset="0"/>
              </a:rPr>
              <a:t>With increasing knowledge comes great power…</a:t>
            </a:r>
          </a:p>
          <a:p>
            <a:pPr eaLnBrk="1" hangingPunct="1">
              <a:lnSpc>
                <a:spcPct val="90000"/>
              </a:lnSpc>
              <a:buFont typeface="Wingdings" panose="05000000000000000000" pitchFamily="2" charset="2"/>
              <a:buNone/>
              <a:defRPr/>
            </a:pPr>
            <a:r>
              <a:rPr lang="en-US" b="1" dirty="0">
                <a:effectLst/>
                <a:latin typeface="Arial" panose="020B0604020202020204" pitchFamily="34" charset="0"/>
                <a:cs typeface="Arial" panose="020B0604020202020204" pitchFamily="34" charset="0"/>
              </a:rPr>
              <a:t>   …With great power comes great responsibility</a:t>
            </a:r>
          </a:p>
          <a:p>
            <a:pPr algn="ctr" eaLnBrk="1" hangingPunct="1">
              <a:lnSpc>
                <a:spcPct val="90000"/>
              </a:lnSpc>
              <a:buFont typeface="Wingdings" panose="05000000000000000000" pitchFamily="2" charset="2"/>
              <a:buNone/>
              <a:defRPr/>
            </a:pPr>
            <a:endParaRPr lang="en-US" b="1" dirty="0">
              <a:latin typeface="Arial" panose="020B0604020202020204" pitchFamily="34" charset="0"/>
              <a:cs typeface="Arial" panose="020B0604020202020204" pitchFamily="34" charset="0"/>
            </a:endParaRPr>
          </a:p>
          <a:p>
            <a:pPr algn="ctr" eaLnBrk="1" hangingPunct="1">
              <a:lnSpc>
                <a:spcPct val="90000"/>
              </a:lnSpc>
              <a:buFont typeface="Wingdings" panose="05000000000000000000" pitchFamily="2" charset="2"/>
              <a:buNone/>
              <a:defRPr/>
            </a:pPr>
            <a:endParaRPr lang="en-US" sz="3600" b="1" dirty="0"/>
          </a:p>
        </p:txBody>
      </p:sp>
      <p:pic>
        <p:nvPicPr>
          <p:cNvPr id="34820" name="Picture 4" descr="atlas_with_banner"/>
          <p:cNvPicPr>
            <a:picLocks noChangeAspect="1" noChangeArrowheads="1"/>
          </p:cNvPicPr>
          <p:nvPr/>
        </p:nvPicPr>
        <p:blipFill>
          <a:blip r:embed="rId2">
            <a:lum contrast="6000"/>
            <a:grayscl/>
          </a:blip>
          <a:srcRect l="20000"/>
          <a:stretch>
            <a:fillRect/>
          </a:stretch>
        </p:blipFill>
        <p:spPr bwMode="auto">
          <a:xfrm>
            <a:off x="685800" y="1444015"/>
            <a:ext cx="3701143" cy="5105400"/>
          </a:xfrm>
          <a:prstGeom prst="rect">
            <a:avLst/>
          </a:prstGeom>
          <a:noFill/>
          <a:ln>
            <a:noFill/>
          </a:ln>
          <a:effectLst>
            <a:glow rad="63500">
              <a:schemeClr val="accent6">
                <a:satMod val="175000"/>
                <a:alpha val="40000"/>
              </a:schemeClr>
            </a:glow>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147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Additional Information</a:t>
            </a:r>
          </a:p>
        </p:txBody>
      </p:sp>
      <p:sp>
        <p:nvSpPr>
          <p:cNvPr id="3" name="Content Placeholder 2"/>
          <p:cNvSpPr>
            <a:spLocks noGrp="1"/>
          </p:cNvSpPr>
          <p:nvPr>
            <p:ph idx="1"/>
          </p:nvPr>
        </p:nvSpPr>
        <p:spPr>
          <a:xfrm>
            <a:off x="457200" y="1143000"/>
            <a:ext cx="8229600" cy="5486400"/>
          </a:xfrm>
        </p:spPr>
        <p:txBody>
          <a:bodyPr>
            <a:normAutofit fontScale="85000" lnSpcReduction="20000"/>
          </a:bodyPr>
          <a:lstStyle/>
          <a:p>
            <a:r>
              <a:rPr lang="en-US" sz="1600" b="1" dirty="0"/>
              <a:t>Giordano J. </a:t>
            </a:r>
            <a:r>
              <a:rPr lang="en-US" sz="1600" b="1" dirty="0" err="1"/>
              <a:t>Battlescape</a:t>
            </a:r>
            <a:r>
              <a:rPr lang="en-US" sz="1600" b="1" dirty="0"/>
              <a:t> brain: Engaging neuroscience in defense operations. </a:t>
            </a:r>
            <a:r>
              <a:rPr lang="en-US" sz="1600" b="1" i="1" dirty="0"/>
              <a:t>HDIAC Journal </a:t>
            </a:r>
            <a:r>
              <a:rPr lang="en-US" sz="1600" b="1" dirty="0"/>
              <a:t>3:4: 13-16 (2017).</a:t>
            </a:r>
          </a:p>
          <a:p>
            <a:endParaRPr lang="en-US" sz="1600" b="1" dirty="0"/>
          </a:p>
          <a:p>
            <a:r>
              <a:rPr lang="en-US" sz="1600" b="1" dirty="0" err="1"/>
              <a:t>Palchik</a:t>
            </a:r>
            <a:r>
              <a:rPr lang="en-US" sz="1600" b="1" dirty="0"/>
              <a:t> G, Chen C, Giordano J. Monkey business? Development, influence and ethics of potentially dual-use brain science on the world stage. </a:t>
            </a:r>
            <a:r>
              <a:rPr lang="en-US" sz="1600" b="1" i="1" dirty="0"/>
              <a:t>Neuroethics</a:t>
            </a:r>
            <a:r>
              <a:rPr lang="en-US" sz="1600" b="1" dirty="0"/>
              <a:t>, 10:1-4 (2017).</a:t>
            </a:r>
          </a:p>
          <a:p>
            <a:pPr marL="0" indent="0">
              <a:buNone/>
            </a:pPr>
            <a:endParaRPr lang="en-US" sz="1600" b="1" dirty="0"/>
          </a:p>
          <a:p>
            <a:r>
              <a:rPr lang="en-US" sz="1600" b="1" dirty="0"/>
              <a:t>Giordano J. Toward an operational </a:t>
            </a:r>
            <a:r>
              <a:rPr lang="en-US" sz="1600" b="1" dirty="0" err="1"/>
              <a:t>neuroethical</a:t>
            </a:r>
            <a:r>
              <a:rPr lang="en-US" sz="1600" b="1" dirty="0"/>
              <a:t> risk analysis and mitigation paradigm for emerging neuroscience and technology (</a:t>
            </a:r>
            <a:r>
              <a:rPr lang="en-US" sz="1600" b="1" dirty="0" err="1"/>
              <a:t>neuroS</a:t>
            </a:r>
            <a:r>
              <a:rPr lang="en-US" sz="1600" b="1" dirty="0"/>
              <a:t>/T). </a:t>
            </a:r>
            <a:r>
              <a:rPr lang="en-US" sz="1600" b="1" i="1" dirty="0" err="1"/>
              <a:t>Exp</a:t>
            </a:r>
            <a:r>
              <a:rPr lang="en-US" sz="1600" b="1" i="1" dirty="0"/>
              <a:t> </a:t>
            </a:r>
            <a:r>
              <a:rPr lang="en-US" sz="1600" b="1" i="1" dirty="0" err="1"/>
              <a:t>Neurol</a:t>
            </a:r>
            <a:r>
              <a:rPr lang="en-US" sz="1600" b="1" i="1" dirty="0"/>
              <a:t> </a:t>
            </a:r>
            <a:r>
              <a:rPr lang="en-US" sz="1600" b="1" dirty="0"/>
              <a:t>287 (4): 492-495 (2017).</a:t>
            </a:r>
          </a:p>
          <a:p>
            <a:pPr marL="0" indent="0">
              <a:buNone/>
            </a:pPr>
            <a:endParaRPr lang="en-US" sz="1600" b="1" dirty="0"/>
          </a:p>
          <a:p>
            <a:r>
              <a:rPr lang="en-US" sz="1600" b="1" dirty="0" err="1"/>
              <a:t>Tennison</a:t>
            </a:r>
            <a:r>
              <a:rPr lang="en-US" sz="1600" b="1" dirty="0"/>
              <a:t> M, Giordano J, Moreno J.  Security threats vs aggregated truths: Ethical issues in the use of neuroscience and neurotechnology for national security. In: </a:t>
            </a:r>
            <a:r>
              <a:rPr lang="en-US" sz="1600" b="1" dirty="0" err="1"/>
              <a:t>Illes</a:t>
            </a:r>
            <a:r>
              <a:rPr lang="en-US" sz="1600" b="1" dirty="0"/>
              <a:t> J, Hossein J. (eds.) </a:t>
            </a:r>
            <a:r>
              <a:rPr lang="en-US" sz="1600" b="1" i="1" dirty="0"/>
              <a:t>Neuroethics: Defining the Issues in Theory, Practice and Policy.</a:t>
            </a:r>
            <a:r>
              <a:rPr lang="en-US" sz="1600" b="1" dirty="0"/>
              <a:t> Oxford, Oxford university Press, 2017.</a:t>
            </a:r>
          </a:p>
          <a:p>
            <a:pPr marL="0" indent="0">
              <a:buNone/>
            </a:pPr>
            <a:endParaRPr lang="en-US" sz="1600" b="1" dirty="0"/>
          </a:p>
          <a:p>
            <a:r>
              <a:rPr lang="en-US" sz="1600" b="1" dirty="0"/>
              <a:t>Giordano J, </a:t>
            </a:r>
            <a:r>
              <a:rPr lang="en-US" sz="1600" b="1" dirty="0" err="1"/>
              <a:t>Wurzman</a:t>
            </a:r>
            <a:r>
              <a:rPr lang="en-US" sz="1600" b="1" dirty="0"/>
              <a:t> R. Integrative computational and neurocognitive science and technology for intelligence operations: Horizons of potential viability, value and opportunity. </a:t>
            </a:r>
            <a:r>
              <a:rPr lang="en-US" sz="1600" b="1" i="1" dirty="0"/>
              <a:t>STEPS- </a:t>
            </a:r>
            <a:r>
              <a:rPr lang="en-US" sz="1600" b="1" i="1" dirty="0" err="1"/>
              <a:t>Sci</a:t>
            </a:r>
            <a:r>
              <a:rPr lang="en-US" sz="1600" b="1" i="1" dirty="0"/>
              <a:t>, </a:t>
            </a:r>
            <a:r>
              <a:rPr lang="en-US" sz="1600" b="1" i="1" dirty="0" err="1"/>
              <a:t>Technol</a:t>
            </a:r>
            <a:r>
              <a:rPr lang="en-US" sz="1600" b="1" i="1" dirty="0"/>
              <a:t>, Engineer, Policy Studies</a:t>
            </a:r>
            <a:r>
              <a:rPr lang="en-US" sz="1600" b="1" dirty="0"/>
              <a:t>, 2(1): 34-38 (2016).</a:t>
            </a:r>
          </a:p>
          <a:p>
            <a:pPr marL="0" indent="0">
              <a:buNone/>
            </a:pPr>
            <a:endParaRPr lang="en-US" sz="1600" b="1" dirty="0"/>
          </a:p>
          <a:p>
            <a:r>
              <a:rPr lang="en-US" sz="1600" b="1" dirty="0"/>
              <a:t> Giordano J. The </a:t>
            </a:r>
            <a:r>
              <a:rPr lang="en-US" sz="1600" b="1" dirty="0" err="1"/>
              <a:t>neuroweapons</a:t>
            </a:r>
            <a:r>
              <a:rPr lang="en-US" sz="1600" b="1" dirty="0"/>
              <a:t> threat. </a:t>
            </a:r>
            <a:r>
              <a:rPr lang="en-US" sz="1600" b="1" i="1" dirty="0"/>
              <a:t>Bull Atomic </a:t>
            </a:r>
            <a:r>
              <a:rPr lang="en-US" sz="1600" b="1" i="1" dirty="0" err="1"/>
              <a:t>Sci</a:t>
            </a:r>
            <a:r>
              <a:rPr lang="en-US" sz="1600" b="1" i="1" dirty="0"/>
              <a:t> </a:t>
            </a:r>
            <a:r>
              <a:rPr lang="en-US" sz="1600" b="1" dirty="0"/>
              <a:t>72(3): 1-4 (2016).</a:t>
            </a:r>
          </a:p>
          <a:p>
            <a:endParaRPr lang="en-US" sz="1600" b="1" dirty="0"/>
          </a:p>
          <a:p>
            <a:r>
              <a:rPr lang="en-US" sz="1600" b="1" dirty="0"/>
              <a:t>Giordano J, Kulkarni A, Farwell J. Deliver us from evil? The temptation, realities and </a:t>
            </a:r>
            <a:r>
              <a:rPr lang="en-US" sz="1600" b="1" dirty="0" err="1"/>
              <a:t>neuroethico</a:t>
            </a:r>
            <a:r>
              <a:rPr lang="en-US" sz="1600" b="1" dirty="0"/>
              <a:t>-legal issues of employing assessment </a:t>
            </a:r>
            <a:r>
              <a:rPr lang="en-US" sz="1600" b="1" dirty="0" err="1"/>
              <a:t>neurotechnologies</a:t>
            </a:r>
            <a:r>
              <a:rPr lang="en-US" sz="1600" b="1" dirty="0"/>
              <a:t> in public safety. </a:t>
            </a:r>
            <a:r>
              <a:rPr lang="en-US" sz="1600" b="1" i="1" dirty="0" err="1"/>
              <a:t>Theoret</a:t>
            </a:r>
            <a:r>
              <a:rPr lang="en-US" sz="1600" b="1" i="1" dirty="0"/>
              <a:t> Med Bioethics </a:t>
            </a:r>
            <a:r>
              <a:rPr lang="en-US" sz="1600" b="1" dirty="0"/>
              <a:t>15(3); (2014).</a:t>
            </a:r>
          </a:p>
          <a:p>
            <a:pPr marL="0" indent="0">
              <a:buNone/>
            </a:pPr>
            <a:endParaRPr lang="en-US" sz="1600" b="1" dirty="0"/>
          </a:p>
          <a:p>
            <a:r>
              <a:rPr lang="en-US" sz="1600" b="1" dirty="0"/>
              <a:t>Giordano J, </a:t>
            </a:r>
            <a:r>
              <a:rPr lang="en-US" sz="1600" b="1" dirty="0" err="1"/>
              <a:t>Wurzman</a:t>
            </a:r>
            <a:r>
              <a:rPr lang="en-US" sz="1600" b="1" dirty="0"/>
              <a:t> R. Neurotechnology as weapons in national intelligence and defense. </a:t>
            </a:r>
            <a:r>
              <a:rPr lang="en-US" sz="1600" b="1" i="1" dirty="0" err="1"/>
              <a:t>Synesis</a:t>
            </a:r>
            <a:r>
              <a:rPr lang="en-US" sz="1600" b="1" i="1" dirty="0"/>
              <a:t>: A Journal of Science, Technology, Ethics and Policy</a:t>
            </a:r>
            <a:r>
              <a:rPr lang="en-US" sz="1600" b="1" dirty="0"/>
              <a:t> 2: 138-151 (2011).</a:t>
            </a:r>
          </a:p>
          <a:p>
            <a:pPr marL="0" indent="0">
              <a:buNone/>
            </a:pPr>
            <a:endParaRPr lang="en-US" sz="1600" b="1" dirty="0"/>
          </a:p>
          <a:p>
            <a:r>
              <a:rPr lang="en-US" sz="1600" b="1" dirty="0"/>
              <a:t>Giordano J, Forsythe C, Olds J. Neuroscience, neurotechnology and national security: The need for preparedness and an ethics of responsible action. </a:t>
            </a:r>
            <a:r>
              <a:rPr lang="en-US" sz="1600" b="1" i="1" dirty="0"/>
              <a:t>AJOB-Neuroscience</a:t>
            </a:r>
            <a:r>
              <a:rPr lang="en-US" sz="1600" b="1" dirty="0"/>
              <a:t> 1(2): 1-3 (2010).</a:t>
            </a:r>
          </a:p>
          <a:p>
            <a:endParaRPr lang="en-US" sz="1600" b="1" dirty="0"/>
          </a:p>
          <a:p>
            <a:endParaRPr lang="en-US" sz="1600" b="1" dirty="0"/>
          </a:p>
          <a:p>
            <a:endParaRPr lang="en-US" sz="1600" b="1" dirty="0"/>
          </a:p>
          <a:p>
            <a:pPr marL="0" indent="0">
              <a:buNone/>
            </a:pPr>
            <a:endParaRPr lang="en-US" sz="1600" b="1" dirty="0"/>
          </a:p>
          <a:p>
            <a:endParaRPr lang="en-US" sz="1600" b="1" dirty="0"/>
          </a:p>
          <a:p>
            <a:endParaRPr lang="en-US" sz="1600" b="1" dirty="0"/>
          </a:p>
          <a:p>
            <a:pPr marL="0" indent="0">
              <a:buNone/>
            </a:pPr>
            <a:endParaRPr lang="en-US" sz="1600" b="1" dirty="0"/>
          </a:p>
          <a:p>
            <a:pPr marL="0" indent="0">
              <a:buNone/>
            </a:pPr>
            <a:endParaRPr lang="en-US" sz="1600" b="1" dirty="0"/>
          </a:p>
          <a:p>
            <a:endParaRPr lang="en-US" sz="1400" b="1" dirty="0">
              <a:solidFill>
                <a:prstClr val="black"/>
              </a:solidFill>
            </a:endParaRPr>
          </a:p>
          <a:p>
            <a:endParaRPr lang="en-US" sz="1400" dirty="0"/>
          </a:p>
        </p:txBody>
      </p:sp>
    </p:spTree>
    <p:extLst>
      <p:ext uri="{BB962C8B-B14F-4D97-AF65-F5344CB8AC3E}">
        <p14:creationId xmlns:p14="http://schemas.microsoft.com/office/powerpoint/2010/main" val="174696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8325-B691-47D1-A0BA-2D237C9212E0}"/>
              </a:ext>
            </a:extLst>
          </p:cNvPr>
          <p:cNvSpPr>
            <a:spLocks noGrp="1"/>
          </p:cNvSpPr>
          <p:nvPr>
            <p:ph type="title"/>
          </p:nvPr>
        </p:nvSpPr>
        <p:spPr/>
        <p:txBody>
          <a:bodyPr/>
          <a:lstStyle/>
          <a:p>
            <a:r>
              <a:rPr lang="en-US" b="1" dirty="0"/>
              <a:t>Disclaimer</a:t>
            </a:r>
          </a:p>
        </p:txBody>
      </p:sp>
      <p:sp>
        <p:nvSpPr>
          <p:cNvPr id="3" name="Content Placeholder 2">
            <a:extLst>
              <a:ext uri="{FF2B5EF4-FFF2-40B4-BE49-F238E27FC236}">
                <a16:creationId xmlns:a16="http://schemas.microsoft.com/office/drawing/2014/main" id="{416D169E-5526-432A-A8D1-6193AAD28610}"/>
              </a:ext>
            </a:extLst>
          </p:cNvPr>
          <p:cNvSpPr>
            <a:spLocks noGrp="1"/>
          </p:cNvSpPr>
          <p:nvPr>
            <p:ph idx="1"/>
          </p:nvPr>
        </p:nvSpPr>
        <p:spPr/>
        <p:txBody>
          <a:bodyPr/>
          <a:lstStyle/>
          <a:p>
            <a:pPr marL="0" indent="0" algn="ctr">
              <a:buNone/>
            </a:pPr>
            <a:r>
              <a:rPr lang="en-US" b="1" dirty="0"/>
              <a:t>The views expressed in this lecture are those of the presenter, and do not necessarily reflect those of the supporting agencies and </a:t>
            </a:r>
            <a:r>
              <a:rPr lang="en-US" b="1"/>
              <a:t>orgnaizations, </a:t>
            </a:r>
            <a:r>
              <a:rPr lang="en-US" b="1" dirty="0"/>
              <a:t>the US Department of Defense, US Special Operations Command, and/or the Defense Advanced Research Project Agency (DARPA).</a:t>
            </a:r>
          </a:p>
        </p:txBody>
      </p:sp>
    </p:spTree>
    <p:extLst>
      <p:ext uri="{BB962C8B-B14F-4D97-AF65-F5344CB8AC3E}">
        <p14:creationId xmlns:p14="http://schemas.microsoft.com/office/powerpoint/2010/main" val="92495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Read More...</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503688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972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04C9-0148-44D1-A2F7-6503A89AC760}"/>
              </a:ext>
            </a:extLst>
          </p:cNvPr>
          <p:cNvSpPr>
            <a:spLocks noGrp="1"/>
          </p:cNvSpPr>
          <p:nvPr>
            <p:ph type="title"/>
          </p:nvPr>
        </p:nvSpPr>
        <p:spPr/>
        <p:txBody>
          <a:bodyPr/>
          <a:lstStyle/>
          <a:p>
            <a:r>
              <a:rPr lang="en-US" b="1" dirty="0"/>
              <a:t>Acknowledgements</a:t>
            </a:r>
          </a:p>
        </p:txBody>
      </p:sp>
      <p:sp>
        <p:nvSpPr>
          <p:cNvPr id="3" name="Content Placeholder 2">
            <a:extLst>
              <a:ext uri="{FF2B5EF4-FFF2-40B4-BE49-F238E27FC236}">
                <a16:creationId xmlns:a16="http://schemas.microsoft.com/office/drawing/2014/main" id="{D44B0C12-BCF2-42C5-A973-5E507104ABDB}"/>
              </a:ext>
            </a:extLst>
          </p:cNvPr>
          <p:cNvSpPr>
            <a:spLocks noGrp="1"/>
          </p:cNvSpPr>
          <p:nvPr>
            <p:ph idx="1"/>
          </p:nvPr>
        </p:nvSpPr>
        <p:spPr/>
        <p:txBody>
          <a:bodyPr>
            <a:normAutofit fontScale="92500" lnSpcReduction="10000"/>
          </a:bodyPr>
          <a:lstStyle/>
          <a:p>
            <a:pPr marL="0" indent="0">
              <a:buNone/>
            </a:pPr>
            <a:r>
              <a:rPr lang="en-US" b="1" dirty="0"/>
              <a:t>Supported in part by funding from CSCI; Leadership Initiatives, a grant form the Air Force Office of Scientific Research and federal funds UL1TR001409 from  the National Center for Advancing Translational Sciences (NCATS), National Institutes of Health, through the Clinical and Translational Science Awards Program (CTSA), a trademark of the Department of Health and Human Services, part of the Roadmap Initiative, “Re-Engineering the Clinical Research Enterprise”.</a:t>
            </a:r>
          </a:p>
          <a:p>
            <a:pPr marL="0" indent="0">
              <a:buNone/>
            </a:pPr>
            <a:endParaRPr lang="en-US" dirty="0"/>
          </a:p>
        </p:txBody>
      </p:sp>
    </p:spTree>
    <p:extLst>
      <p:ext uri="{BB962C8B-B14F-4D97-AF65-F5344CB8AC3E}">
        <p14:creationId xmlns:p14="http://schemas.microsoft.com/office/powerpoint/2010/main" val="1494901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457200" y="0"/>
            <a:ext cx="8229600" cy="1295400"/>
          </a:xfrm>
        </p:spPr>
        <p:txBody>
          <a:bodyPr/>
          <a:lstStyle/>
          <a:p>
            <a:r>
              <a:rPr lang="en-US" b="1" dirty="0"/>
              <a:t>Contact</a:t>
            </a:r>
          </a:p>
        </p:txBody>
      </p:sp>
      <p:sp>
        <p:nvSpPr>
          <p:cNvPr id="50179" name="Rectangle 3"/>
          <p:cNvSpPr>
            <a:spLocks noGrp="1" noChangeArrowheads="1"/>
          </p:cNvSpPr>
          <p:nvPr>
            <p:ph type="body" idx="1"/>
          </p:nvPr>
        </p:nvSpPr>
        <p:spPr>
          <a:xfrm>
            <a:off x="0" y="1143000"/>
            <a:ext cx="9144000" cy="5715000"/>
          </a:xfrm>
        </p:spPr>
        <p:txBody>
          <a:bodyPr>
            <a:normAutofit/>
          </a:bodyPr>
          <a:lstStyle/>
          <a:p>
            <a:pPr algn="ctr">
              <a:lnSpc>
                <a:spcPct val="90000"/>
              </a:lnSpc>
              <a:buFont typeface="Wingdings" pitchFamily="2" charset="2"/>
              <a:buNone/>
            </a:pPr>
            <a:r>
              <a:rPr lang="en-US" b="1" dirty="0"/>
              <a:t>Prof. James Giordano PhD</a:t>
            </a:r>
          </a:p>
          <a:p>
            <a:pPr algn="ctr">
              <a:lnSpc>
                <a:spcPct val="90000"/>
              </a:lnSpc>
              <a:buFont typeface="Wingdings" pitchFamily="2" charset="2"/>
              <a:buNone/>
            </a:pPr>
            <a:r>
              <a:rPr lang="en-US" sz="2800" b="1" dirty="0"/>
              <a:t>James.Giordano@georgetown.edu</a:t>
            </a:r>
          </a:p>
          <a:p>
            <a:pPr algn="ctr">
              <a:lnSpc>
                <a:spcPct val="90000"/>
              </a:lnSpc>
              <a:buFont typeface="Wingdings" pitchFamily="2" charset="2"/>
              <a:buNone/>
            </a:pPr>
            <a:endParaRPr lang="en-US" sz="2800" b="1" dirty="0"/>
          </a:p>
          <a:p>
            <a:pPr>
              <a:lnSpc>
                <a:spcPct val="90000"/>
              </a:lnSpc>
              <a:buFont typeface="Wingdings" pitchFamily="2" charset="2"/>
              <a:buNone/>
            </a:pPr>
            <a:endParaRPr lang="en-US" sz="2800" b="1" dirty="0"/>
          </a:p>
          <a:p>
            <a:pPr>
              <a:lnSpc>
                <a:spcPct val="90000"/>
              </a:lnSpc>
              <a:buFont typeface="Wingdings" pitchFamily="2" charset="2"/>
              <a:buNone/>
            </a:pPr>
            <a:endParaRPr lang="en-US" sz="2800" b="1" dirty="0"/>
          </a:p>
          <a:p>
            <a:pPr>
              <a:lnSpc>
                <a:spcPct val="90000"/>
              </a:lnSpc>
              <a:buFont typeface="Wingdings" pitchFamily="2" charset="2"/>
              <a:buNone/>
            </a:pPr>
            <a:endParaRPr lang="en-US" sz="2800" b="1" dirty="0"/>
          </a:p>
          <a:p>
            <a:pPr>
              <a:lnSpc>
                <a:spcPct val="90000"/>
              </a:lnSpc>
              <a:buFont typeface="Wingdings" pitchFamily="2" charset="2"/>
              <a:buNone/>
            </a:pPr>
            <a:endParaRPr lang="en-US" sz="2800" b="1" dirty="0"/>
          </a:p>
          <a:p>
            <a:pPr>
              <a:lnSpc>
                <a:spcPct val="90000"/>
              </a:lnSpc>
              <a:buFont typeface="Wingdings" pitchFamily="2" charset="2"/>
              <a:buNone/>
            </a:pPr>
            <a:endParaRPr lang="en-US" sz="2800" b="1" dirty="0"/>
          </a:p>
          <a:p>
            <a:pPr>
              <a:lnSpc>
                <a:spcPct val="90000"/>
              </a:lnSpc>
              <a:buFont typeface="Wingdings" pitchFamily="2" charset="2"/>
              <a:buNone/>
            </a:pP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667000"/>
            <a:ext cx="2835019" cy="1990006"/>
          </a:xfrm>
          <a:prstGeom prst="rect">
            <a:avLst/>
          </a:prstGeom>
        </p:spPr>
      </p:pic>
    </p:spTree>
    <p:extLst>
      <p:ext uri="{BB962C8B-B14F-4D97-AF65-F5344CB8AC3E}">
        <p14:creationId xmlns:p14="http://schemas.microsoft.com/office/powerpoint/2010/main" val="218596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48B6-0AF7-424E-BFF2-14073ECFBA09}"/>
              </a:ext>
            </a:extLst>
          </p:cNvPr>
          <p:cNvSpPr>
            <a:spLocks noGrp="1"/>
          </p:cNvSpPr>
          <p:nvPr>
            <p:ph type="title"/>
          </p:nvPr>
        </p:nvSpPr>
        <p:spPr/>
        <p:txBody>
          <a:bodyPr>
            <a:normAutofit fontScale="90000"/>
          </a:bodyPr>
          <a:lstStyle/>
          <a:p>
            <a:r>
              <a:rPr lang="en-US" b="1" dirty="0"/>
              <a:t>Science, Tools and Techniques (ST&amp;T)</a:t>
            </a:r>
          </a:p>
        </p:txBody>
      </p:sp>
      <p:sp>
        <p:nvSpPr>
          <p:cNvPr id="3" name="Content Placeholder 2">
            <a:extLst>
              <a:ext uri="{FF2B5EF4-FFF2-40B4-BE49-F238E27FC236}">
                <a16:creationId xmlns:a16="http://schemas.microsoft.com/office/drawing/2014/main" id="{C08516BC-8F0F-41B8-938D-7A8D329A4EFD}"/>
              </a:ext>
            </a:extLst>
          </p:cNvPr>
          <p:cNvSpPr>
            <a:spLocks noGrp="1"/>
          </p:cNvSpPr>
          <p:nvPr>
            <p:ph idx="1"/>
          </p:nvPr>
        </p:nvSpPr>
        <p:spPr/>
        <p:txBody>
          <a:bodyPr/>
          <a:lstStyle/>
          <a:p>
            <a:pPr marL="0" indent="0">
              <a:buNone/>
            </a:pPr>
            <a:r>
              <a:rPr lang="en-US" b="1" u="sng" dirty="0"/>
              <a:t>Radical Leveling ST&amp;T: </a:t>
            </a:r>
            <a:r>
              <a:rPr lang="en-US" b="1" dirty="0"/>
              <a:t>Currently available for novel applications that “level” the basis of engagement</a:t>
            </a:r>
          </a:p>
          <a:p>
            <a:pPr marL="0" indent="0">
              <a:buNone/>
            </a:pPr>
            <a:endParaRPr lang="en-US" b="1" dirty="0"/>
          </a:p>
          <a:p>
            <a:pPr marL="0" indent="0">
              <a:buNone/>
            </a:pPr>
            <a:r>
              <a:rPr lang="en-US" b="1" u="sng" dirty="0"/>
              <a:t>Emerging ST&amp;T: </a:t>
            </a:r>
            <a:r>
              <a:rPr lang="en-US" b="1" dirty="0"/>
              <a:t>Approaches that are currently under development for use within defined vistas of engagement (e.g.- 1-5 </a:t>
            </a:r>
            <a:r>
              <a:rPr lang="en-US" b="1" dirty="0" err="1"/>
              <a:t>yrs</a:t>
            </a:r>
            <a:r>
              <a:rPr lang="en-US" b="1" dirty="0"/>
              <a:t>; 6-15 </a:t>
            </a:r>
            <a:r>
              <a:rPr lang="en-US" b="1" dirty="0" err="1"/>
              <a:t>yrs</a:t>
            </a:r>
            <a:r>
              <a:rPr lang="en-US" b="1" dirty="0"/>
              <a:t>)</a:t>
            </a:r>
          </a:p>
        </p:txBody>
      </p:sp>
    </p:spTree>
    <p:extLst>
      <p:ext uri="{BB962C8B-B14F-4D97-AF65-F5344CB8AC3E}">
        <p14:creationId xmlns:p14="http://schemas.microsoft.com/office/powerpoint/2010/main" val="396916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73162"/>
          </a:xfrm>
        </p:spPr>
        <p:txBody>
          <a:bodyPr>
            <a:noAutofit/>
          </a:bodyPr>
          <a:lstStyle/>
          <a:p>
            <a:r>
              <a:rPr lang="en-US" altLang="en-US" sz="3600" b="1" dirty="0">
                <a:latin typeface="+mn-lt"/>
              </a:rPr>
              <a:t>Neuroscience and Technology (</a:t>
            </a:r>
            <a:r>
              <a:rPr lang="en-US" altLang="en-US" sz="3600" b="1" dirty="0" err="1">
                <a:latin typeface="+mn-lt"/>
              </a:rPr>
              <a:t>NeuroS</a:t>
            </a:r>
            <a:r>
              <a:rPr lang="en-US" altLang="en-US" sz="3600" b="1" dirty="0">
                <a:latin typeface="+mn-lt"/>
              </a:rPr>
              <a:t>/T)… </a:t>
            </a:r>
            <a:br>
              <a:rPr lang="en-US" altLang="en-US" sz="3600" b="1" dirty="0">
                <a:latin typeface="+mn-lt"/>
              </a:rPr>
            </a:br>
            <a:endParaRPr lang="en-US" altLang="en-US" sz="3600" b="1" dirty="0">
              <a:latin typeface="+mn-lt"/>
            </a:endParaRPr>
          </a:p>
        </p:txBody>
      </p:sp>
      <p:sp>
        <p:nvSpPr>
          <p:cNvPr id="26627" name="Rectangle 3"/>
          <p:cNvSpPr>
            <a:spLocks noGrp="1" noChangeArrowheads="1"/>
          </p:cNvSpPr>
          <p:nvPr>
            <p:ph type="body" idx="1"/>
          </p:nvPr>
        </p:nvSpPr>
        <p:spPr>
          <a:xfrm>
            <a:off x="457200" y="1905000"/>
            <a:ext cx="8229600" cy="4221163"/>
          </a:xfrm>
        </p:spPr>
        <p:txBody>
          <a:bodyPr>
            <a:normAutofit lnSpcReduction="10000"/>
          </a:bodyPr>
          <a:lstStyle/>
          <a:p>
            <a:pPr marL="0" indent="0">
              <a:lnSpc>
                <a:spcPct val="80000"/>
              </a:lnSpc>
              <a:buNone/>
            </a:pPr>
            <a:r>
              <a:rPr lang="en-US" altLang="en-US" sz="2400" b="1" u="sng" dirty="0"/>
              <a:t>Practice, Possibility &amp; Potential...</a:t>
            </a:r>
          </a:p>
          <a:p>
            <a:pPr marL="0" indent="0">
              <a:lnSpc>
                <a:spcPct val="80000"/>
              </a:lnSpc>
              <a:buNone/>
            </a:pPr>
            <a:endParaRPr lang="en-US" altLang="en-US" sz="2400" b="1" u="sng" dirty="0"/>
          </a:p>
          <a:p>
            <a:pPr>
              <a:lnSpc>
                <a:spcPct val="80000"/>
              </a:lnSpc>
            </a:pPr>
            <a:r>
              <a:rPr lang="en-US" altLang="en-US" sz="2400" b="1" dirty="0"/>
              <a:t>To harness and engage </a:t>
            </a:r>
            <a:r>
              <a:rPr lang="en-US" altLang="en-US" sz="2400" b="1" dirty="0" err="1"/>
              <a:t>neuroS</a:t>
            </a:r>
            <a:r>
              <a:rPr lang="en-US" altLang="en-US" sz="2400" b="1" dirty="0"/>
              <a:t>/T in convergent, multi-disciplinary approaches to study, define, predict and influence human ecologies</a:t>
            </a:r>
          </a:p>
          <a:p>
            <a:pPr>
              <a:lnSpc>
                <a:spcPct val="80000"/>
              </a:lnSpc>
            </a:pPr>
            <a:endParaRPr lang="en-US" altLang="en-US" sz="2400" b="1" dirty="0"/>
          </a:p>
          <a:p>
            <a:pPr>
              <a:lnSpc>
                <a:spcPct val="80000"/>
              </a:lnSpc>
            </a:pPr>
            <a:r>
              <a:rPr lang="en-US" altLang="en-US" sz="2400" b="1" dirty="0"/>
              <a:t>Affect human activities on individual, group and </a:t>
            </a:r>
            <a:r>
              <a:rPr lang="en-US" altLang="en-US" sz="2400" b="1" dirty="0" err="1"/>
              <a:t>populational</a:t>
            </a:r>
            <a:r>
              <a:rPr lang="en-US" altLang="en-US" sz="2400" b="1" dirty="0"/>
              <a:t> levels</a:t>
            </a:r>
          </a:p>
          <a:p>
            <a:pPr>
              <a:lnSpc>
                <a:spcPct val="80000"/>
              </a:lnSpc>
            </a:pPr>
            <a:endParaRPr lang="en-US" altLang="en-US" sz="2400" b="1" dirty="0"/>
          </a:p>
          <a:p>
            <a:pPr>
              <a:lnSpc>
                <a:spcPct val="80000"/>
              </a:lnSpc>
            </a:pPr>
            <a:r>
              <a:rPr lang="en-US" altLang="en-US" sz="2400" b="1" dirty="0"/>
              <a:t>To affect human relations on local, regional and global scales</a:t>
            </a:r>
          </a:p>
          <a:p>
            <a:pPr>
              <a:lnSpc>
                <a:spcPct val="80000"/>
              </a:lnSpc>
            </a:pPr>
            <a:endParaRPr lang="en-US" altLang="en-US" sz="2400" b="1" dirty="0"/>
          </a:p>
          <a:p>
            <a:pPr>
              <a:lnSpc>
                <a:spcPct val="80000"/>
              </a:lnSpc>
            </a:pPr>
            <a:r>
              <a:rPr lang="en-US" altLang="en-US" sz="2400" b="1" dirty="0"/>
              <a:t>Influence postures and conduct of national security and defense agenda(s)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066800"/>
            <a:ext cx="1685653" cy="12192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68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Neuroscience, Neurotechnology…in NSID</a:t>
            </a:r>
          </a:p>
        </p:txBody>
      </p:sp>
      <p:sp>
        <p:nvSpPr>
          <p:cNvPr id="3" name="Content Placeholder 2"/>
          <p:cNvSpPr>
            <a:spLocks noGrp="1"/>
          </p:cNvSpPr>
          <p:nvPr>
            <p:ph idx="1"/>
          </p:nvPr>
        </p:nvSpPr>
        <p:spPr/>
        <p:txBody>
          <a:bodyPr>
            <a:normAutofit/>
          </a:bodyPr>
          <a:lstStyle/>
          <a:p>
            <a:r>
              <a:rPr lang="en-US" sz="2400" b="1" dirty="0">
                <a:solidFill>
                  <a:srgbClr val="7030A0"/>
                </a:solidFill>
              </a:rPr>
              <a:t>2008 </a:t>
            </a:r>
            <a:r>
              <a:rPr lang="en-US" sz="2400" b="1" u="sng" dirty="0">
                <a:solidFill>
                  <a:srgbClr val="7030A0"/>
                </a:solidFill>
              </a:rPr>
              <a:t>NAS-NRC Report</a:t>
            </a:r>
            <a:r>
              <a:rPr lang="en-US" sz="2400" b="1" dirty="0">
                <a:solidFill>
                  <a:srgbClr val="7030A0"/>
                </a:solidFill>
              </a:rPr>
              <a:t>: </a:t>
            </a:r>
            <a:r>
              <a:rPr lang="en-US" sz="2400" b="1" dirty="0" err="1">
                <a:solidFill>
                  <a:srgbClr val="7030A0"/>
                </a:solidFill>
              </a:rPr>
              <a:t>NeuroS</a:t>
            </a:r>
            <a:r>
              <a:rPr lang="en-US" sz="2400" b="1" dirty="0">
                <a:solidFill>
                  <a:srgbClr val="7030A0"/>
                </a:solidFill>
              </a:rPr>
              <a:t>/T not yet viable for operational NISID use</a:t>
            </a:r>
          </a:p>
          <a:p>
            <a:r>
              <a:rPr lang="en-US" sz="2400" b="1" dirty="0"/>
              <a:t>2011-2014 </a:t>
            </a:r>
            <a:r>
              <a:rPr lang="en-US" sz="2400" b="1" u="sng" dirty="0"/>
              <a:t>SMA Pentagon Whitepapers</a:t>
            </a:r>
            <a:r>
              <a:rPr lang="en-US" sz="2400" b="1" dirty="0"/>
              <a:t>: Demonstrated utility of </a:t>
            </a:r>
            <a:r>
              <a:rPr lang="en-US" sz="2400" b="1" dirty="0" err="1"/>
              <a:t>NeuroS</a:t>
            </a:r>
            <a:r>
              <a:rPr lang="en-US" sz="2400" b="1" dirty="0"/>
              <a:t>/T in prior, current and future NSID operations</a:t>
            </a:r>
          </a:p>
          <a:p>
            <a:r>
              <a:rPr lang="en-US" sz="2400" b="1" dirty="0"/>
              <a:t>2010 </a:t>
            </a:r>
            <a:r>
              <a:rPr lang="en-US" sz="2400" b="1" u="sng" dirty="0"/>
              <a:t>PIPS Neurotechnology Futures Report</a:t>
            </a:r>
            <a:r>
              <a:rPr lang="en-US" sz="2400" b="1" dirty="0"/>
              <a:t>: </a:t>
            </a:r>
            <a:r>
              <a:rPr lang="en-US" sz="2400" b="1" dirty="0" err="1"/>
              <a:t>NeuroS</a:t>
            </a:r>
            <a:r>
              <a:rPr lang="en-US" sz="2400" b="1" dirty="0"/>
              <a:t>/T valuable and conclusively viable for operational use in NSID</a:t>
            </a:r>
          </a:p>
          <a:p>
            <a:r>
              <a:rPr lang="en-US" sz="2400" b="1" dirty="0"/>
              <a:t>2013 </a:t>
            </a:r>
            <a:r>
              <a:rPr lang="en-US" sz="2400" b="1" u="sng" dirty="0"/>
              <a:t>Nuffield Council Report: </a:t>
            </a:r>
            <a:r>
              <a:rPr lang="en-US" sz="2400" b="1" dirty="0" err="1"/>
              <a:t>NeuroS</a:t>
            </a:r>
            <a:r>
              <a:rPr lang="en-US" sz="2400" b="1" dirty="0"/>
              <a:t>/T historically and currently considered for military operational use</a:t>
            </a:r>
          </a:p>
          <a:p>
            <a:r>
              <a:rPr lang="en-US" sz="2400" b="1" dirty="0">
                <a:solidFill>
                  <a:srgbClr val="7030A0"/>
                </a:solidFill>
              </a:rPr>
              <a:t>2014 </a:t>
            </a:r>
            <a:r>
              <a:rPr lang="en-US" sz="2400" b="1" u="sng" dirty="0">
                <a:solidFill>
                  <a:srgbClr val="7030A0"/>
                </a:solidFill>
              </a:rPr>
              <a:t>NAS-NRC Report</a:t>
            </a:r>
            <a:r>
              <a:rPr lang="en-US" sz="2400" b="1" dirty="0">
                <a:solidFill>
                  <a:srgbClr val="7030A0"/>
                </a:solidFill>
              </a:rPr>
              <a:t>: </a:t>
            </a:r>
            <a:r>
              <a:rPr lang="en-US" sz="2400" b="1" dirty="0" err="1">
                <a:solidFill>
                  <a:srgbClr val="7030A0"/>
                </a:solidFill>
              </a:rPr>
              <a:t>NeuroS</a:t>
            </a:r>
            <a:r>
              <a:rPr lang="en-US" sz="2400" b="1" dirty="0">
                <a:solidFill>
                  <a:srgbClr val="7030A0"/>
                </a:solidFill>
              </a:rPr>
              <a:t>/T valid, valuable and already in operational NSID use</a:t>
            </a:r>
          </a:p>
        </p:txBody>
      </p:sp>
    </p:spTree>
    <p:extLst>
      <p:ext uri="{BB962C8B-B14F-4D97-AF65-F5344CB8AC3E}">
        <p14:creationId xmlns:p14="http://schemas.microsoft.com/office/powerpoint/2010/main" val="265819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ormAutofit/>
          </a:bodyPr>
          <a:lstStyle/>
          <a:p>
            <a:r>
              <a:rPr lang="en-US" altLang="en-US" sz="2700" b="1" dirty="0" err="1"/>
              <a:t>NeuroS</a:t>
            </a:r>
            <a:r>
              <a:rPr lang="en-US" altLang="en-US" sz="2700" b="1" dirty="0"/>
              <a:t>/T in NSID</a:t>
            </a:r>
            <a:br>
              <a:rPr lang="en-US" sz="2700" b="1" dirty="0">
                <a:latin typeface="Arial" panose="020B0604020202020204" pitchFamily="34" charset="0"/>
                <a:cs typeface="Arial" panose="020B0604020202020204" pitchFamily="34" charset="0"/>
              </a:rPr>
            </a:br>
            <a:r>
              <a:rPr lang="en-US" sz="3600" b="1" i="1" dirty="0">
                <a:latin typeface="Arial" panose="020B0604020202020204" pitchFamily="34" charset="0"/>
                <a:cs typeface="Arial" panose="020B0604020202020204" pitchFamily="34" charset="0"/>
              </a:rPr>
              <a:t>Access-Assess-Affect</a:t>
            </a:r>
            <a:endParaRPr lang="en-US" sz="3200" b="1" i="1" dirty="0">
              <a:latin typeface="Arial" panose="020B0604020202020204" pitchFamily="34" charset="0"/>
              <a:cs typeface="Arial" panose="020B0604020202020204" pitchFamily="34" charset="0"/>
            </a:endParaRPr>
          </a:p>
        </p:txBody>
      </p:sp>
      <p:sp>
        <p:nvSpPr>
          <p:cNvPr id="10243" name="Rectangle 3"/>
          <p:cNvSpPr>
            <a:spLocks noGrp="1" noChangeArrowheads="1"/>
          </p:cNvSpPr>
          <p:nvPr>
            <p:ph idx="4294967295"/>
          </p:nvPr>
        </p:nvSpPr>
        <p:spPr/>
        <p:txBody>
          <a:bodyPr>
            <a:normAutofit fontScale="70000" lnSpcReduction="20000"/>
          </a:bodyPr>
          <a:lstStyle/>
          <a:p>
            <a:r>
              <a:rPr lang="en-US" sz="2800" b="1" u="sng" dirty="0"/>
              <a:t>Assessment Technologies</a:t>
            </a:r>
          </a:p>
          <a:p>
            <a:pPr lvl="1"/>
            <a:r>
              <a:rPr lang="en-US" sz="2400" b="1" dirty="0"/>
              <a:t>Neuroimaging</a:t>
            </a:r>
          </a:p>
          <a:p>
            <a:pPr lvl="1"/>
            <a:r>
              <a:rPr lang="en-US" sz="2400" b="1" dirty="0"/>
              <a:t>Neurophysiological recording</a:t>
            </a:r>
          </a:p>
          <a:p>
            <a:pPr lvl="1"/>
            <a:r>
              <a:rPr lang="en-US" sz="2400" b="1" dirty="0" err="1"/>
              <a:t>Neurogenomics</a:t>
            </a:r>
            <a:r>
              <a:rPr lang="en-US" sz="2400" b="1" dirty="0"/>
              <a:t> and genetics</a:t>
            </a:r>
          </a:p>
          <a:p>
            <a:pPr lvl="1"/>
            <a:r>
              <a:rPr lang="en-US" sz="2400" b="1" dirty="0" err="1"/>
              <a:t>Neuroproteomics</a:t>
            </a:r>
            <a:endParaRPr lang="en-US" sz="2400" b="1" dirty="0"/>
          </a:p>
          <a:p>
            <a:pPr lvl="1"/>
            <a:r>
              <a:rPr lang="en-US" sz="2400" b="1" dirty="0" err="1"/>
              <a:t>Neuro</a:t>
            </a:r>
            <a:r>
              <a:rPr lang="en-US" sz="2400" b="1" dirty="0"/>
              <a:t>-cyber informatics</a:t>
            </a:r>
          </a:p>
          <a:p>
            <a:pPr lvl="1">
              <a:buFont typeface="Wingdings" pitchFamily="2" charset="2"/>
              <a:buNone/>
            </a:pPr>
            <a:endParaRPr lang="en-US" sz="2400" b="1" dirty="0"/>
          </a:p>
          <a:p>
            <a:r>
              <a:rPr lang="en-US" sz="2800" b="1" u="sng" dirty="0"/>
              <a:t>Interventional Technologies</a:t>
            </a:r>
          </a:p>
          <a:p>
            <a:pPr lvl="1"/>
            <a:r>
              <a:rPr lang="en-US" sz="2400" b="1" dirty="0"/>
              <a:t>Cyber-linked </a:t>
            </a:r>
            <a:r>
              <a:rPr lang="en-US" sz="2400" b="1" dirty="0" err="1"/>
              <a:t>neurocog</a:t>
            </a:r>
            <a:r>
              <a:rPr lang="en-US" sz="2400" b="1" dirty="0"/>
              <a:t> manipulation</a:t>
            </a:r>
          </a:p>
          <a:p>
            <a:pPr lvl="1"/>
            <a:r>
              <a:rPr lang="en-US" sz="2400" b="1" dirty="0"/>
              <a:t>Directed energy devices</a:t>
            </a:r>
          </a:p>
          <a:p>
            <a:pPr lvl="1"/>
            <a:r>
              <a:rPr lang="en-US" sz="2400" b="1" dirty="0"/>
              <a:t>Novel pharmaceuticals</a:t>
            </a:r>
          </a:p>
          <a:p>
            <a:pPr lvl="1"/>
            <a:r>
              <a:rPr lang="en-US" sz="2400" b="1" dirty="0"/>
              <a:t>Transcranial </a:t>
            </a:r>
            <a:r>
              <a:rPr lang="en-US" sz="2400" b="1" dirty="0" err="1"/>
              <a:t>neuromodulation</a:t>
            </a:r>
            <a:endParaRPr lang="en-US" sz="2400" b="1" dirty="0"/>
          </a:p>
          <a:p>
            <a:pPr lvl="1"/>
            <a:r>
              <a:rPr lang="en-US" sz="2400" b="1" dirty="0"/>
              <a:t>Implantable BMIs</a:t>
            </a:r>
          </a:p>
          <a:p>
            <a:pPr lvl="1"/>
            <a:r>
              <a:rPr lang="en-US" sz="2400" b="1" dirty="0" err="1"/>
              <a:t>Neuromicrobiologicals</a:t>
            </a:r>
            <a:endParaRPr lang="en-US" sz="2400" b="1" dirty="0"/>
          </a:p>
          <a:p>
            <a:pPr lvl="1"/>
            <a:r>
              <a:rPr lang="en-US" sz="2400" b="1" dirty="0"/>
              <a:t>Organic neurotoxins</a:t>
            </a:r>
          </a:p>
          <a:p>
            <a:pPr lvl="1"/>
            <a:r>
              <a:rPr lang="en-US" sz="2400" b="1" dirty="0" err="1"/>
              <a:t>Nanoneurotechnologicals</a:t>
            </a:r>
            <a:endParaRPr lang="en-US" sz="2400" b="1" dirty="0"/>
          </a:p>
        </p:txBody>
      </p:sp>
      <p:pic>
        <p:nvPicPr>
          <p:cNvPr id="10244" name="Picture 4" descr="fmri_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1524000"/>
            <a:ext cx="1905000" cy="2438400"/>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758" y="3962400"/>
            <a:ext cx="3508204"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23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NeuroS</a:t>
            </a:r>
            <a:r>
              <a:rPr lang="en-US" b="1" dirty="0"/>
              <a:t>/T as Weapons</a:t>
            </a:r>
          </a:p>
        </p:txBody>
      </p:sp>
      <p:sp>
        <p:nvSpPr>
          <p:cNvPr id="3" name="Content Placeholder 2"/>
          <p:cNvSpPr>
            <a:spLocks noGrp="1"/>
          </p:cNvSpPr>
          <p:nvPr>
            <p:ph idx="1"/>
          </p:nvPr>
        </p:nvSpPr>
        <p:spPr>
          <a:xfrm>
            <a:off x="152400" y="1639614"/>
            <a:ext cx="8305800" cy="4646886"/>
          </a:xfrm>
        </p:spPr>
        <p:txBody>
          <a:bodyPr>
            <a:normAutofit fontScale="77500" lnSpcReduction="20000"/>
          </a:bodyPr>
          <a:lstStyle/>
          <a:p>
            <a:r>
              <a:rPr lang="en-US" b="1" u="sng" dirty="0"/>
              <a:t>“Soft”</a:t>
            </a:r>
          </a:p>
          <a:p>
            <a:pPr lvl="1"/>
            <a:r>
              <a:rPr lang="en-US" b="1" dirty="0"/>
              <a:t>Economic leverage(s)</a:t>
            </a:r>
          </a:p>
          <a:p>
            <a:pPr lvl="1"/>
            <a:r>
              <a:rPr lang="en-US" b="1" dirty="0"/>
              <a:t>Intelligence</a:t>
            </a:r>
          </a:p>
          <a:p>
            <a:pPr lvl="1"/>
            <a:r>
              <a:rPr lang="en-US" b="1" dirty="0"/>
              <a:t>PSYOPS/MISO </a:t>
            </a:r>
          </a:p>
          <a:p>
            <a:r>
              <a:rPr lang="en-US" b="1" u="sng" dirty="0"/>
              <a:t>“Hard”</a:t>
            </a:r>
          </a:p>
          <a:p>
            <a:pPr lvl="1"/>
            <a:r>
              <a:rPr lang="en-US" b="1" dirty="0"/>
              <a:t>Physical influence/deterrence tools</a:t>
            </a:r>
          </a:p>
          <a:p>
            <a:pPr lvl="2"/>
            <a:r>
              <a:rPr lang="en-US" b="1" u="sng" dirty="0"/>
              <a:t>Chemicals</a:t>
            </a:r>
          </a:p>
          <a:p>
            <a:pPr lvl="3"/>
            <a:r>
              <a:rPr lang="en-US" b="1" dirty="0"/>
              <a:t>Drugs and other chemical agents</a:t>
            </a:r>
          </a:p>
          <a:p>
            <a:pPr lvl="2"/>
            <a:r>
              <a:rPr lang="en-US" b="1" u="sng" dirty="0"/>
              <a:t>Biologicals</a:t>
            </a:r>
          </a:p>
          <a:p>
            <a:pPr lvl="3"/>
            <a:r>
              <a:rPr lang="en-US" b="1" dirty="0"/>
              <a:t>Microbes</a:t>
            </a:r>
          </a:p>
          <a:p>
            <a:pPr lvl="3"/>
            <a:r>
              <a:rPr lang="en-US" b="1" dirty="0"/>
              <a:t>Toxins</a:t>
            </a:r>
          </a:p>
          <a:p>
            <a:pPr lvl="2"/>
            <a:r>
              <a:rPr lang="en-US" b="1" u="sng" dirty="0"/>
              <a:t>Devices</a:t>
            </a:r>
          </a:p>
          <a:p>
            <a:pPr lvl="3"/>
            <a:r>
              <a:rPr lang="en-US" b="1" dirty="0" err="1"/>
              <a:t>Neurotechnologies</a:t>
            </a:r>
            <a:endParaRPr lang="en-US" b="1" dirty="0"/>
          </a:p>
          <a:p>
            <a:pPr lvl="4"/>
            <a:r>
              <a:rPr lang="en-US" b="1" i="1" dirty="0"/>
              <a:t>Assess-Access-Affect</a:t>
            </a:r>
          </a:p>
          <a:p>
            <a:pPr lvl="3"/>
            <a:r>
              <a:rPr lang="en-US" b="1" dirty="0"/>
              <a:t>Hybrid “cyborg” systems (Biological ‘drones’)</a:t>
            </a:r>
          </a:p>
        </p:txBody>
      </p:sp>
      <p:pic>
        <p:nvPicPr>
          <p:cNvPr id="2050" name="Picture 2" descr="Image result for history of weapons tim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145" y="1637736"/>
            <a:ext cx="3591910" cy="201986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643" y="3505200"/>
            <a:ext cx="2819400" cy="2368955"/>
          </a:xfrm>
          <a:prstGeom prst="rect">
            <a:avLst/>
          </a:prstGeom>
          <a:noFill/>
          <a:ln w="76200" cmpd="tri">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82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2">
            <a:extLst>
              <a:ext uri="{FF2B5EF4-FFF2-40B4-BE49-F238E27FC236}">
                <a16:creationId xmlns:a16="http://schemas.microsoft.com/office/drawing/2014/main" id="{A14C2B43-C150-4A74-B9FF-F4C57267E042}"/>
              </a:ext>
            </a:extLst>
          </p:cNvPr>
          <p:cNvSpPr>
            <a:spLocks noGrp="1"/>
          </p:cNvSpPr>
          <p:nvPr>
            <p:ph type="title"/>
          </p:nvPr>
        </p:nvSpPr>
        <p:spPr>
          <a:xfrm>
            <a:off x="940904" y="0"/>
            <a:ext cx="7441096" cy="762000"/>
          </a:xfrm>
        </p:spPr>
        <p:txBody>
          <a:bodyPr>
            <a:normAutofit/>
          </a:bodyPr>
          <a:lstStyle/>
          <a:p>
            <a:r>
              <a:rPr lang="en-US" sz="4000" b="1" dirty="0" err="1"/>
              <a:t>NeuroS</a:t>
            </a:r>
            <a:r>
              <a:rPr lang="en-US" sz="4000" b="1" dirty="0"/>
              <a:t>/T in Conflict Hierarchy</a:t>
            </a:r>
          </a:p>
        </p:txBody>
      </p:sp>
      <p:pic>
        <p:nvPicPr>
          <p:cNvPr id="16" name="Picture 15">
            <a:extLst>
              <a:ext uri="{FF2B5EF4-FFF2-40B4-BE49-F238E27FC236}">
                <a16:creationId xmlns:a16="http://schemas.microsoft.com/office/drawing/2014/main" id="{0E7930C9-34E7-42D7-ADE7-C4C493C745E3}"/>
              </a:ext>
            </a:extLst>
          </p:cNvPr>
          <p:cNvPicPr>
            <a:picLocks noChangeAspect="1"/>
          </p:cNvPicPr>
          <p:nvPr/>
        </p:nvPicPr>
        <p:blipFill>
          <a:blip r:embed="rId3"/>
          <a:stretch>
            <a:fillRect/>
          </a:stretch>
        </p:blipFill>
        <p:spPr>
          <a:xfrm>
            <a:off x="783848" y="747346"/>
            <a:ext cx="7755208" cy="6335913"/>
          </a:xfrm>
          <a:prstGeom prst="rect">
            <a:avLst/>
          </a:prstGeom>
        </p:spPr>
      </p:pic>
    </p:spTree>
    <p:extLst>
      <p:ext uri="{BB962C8B-B14F-4D97-AF65-F5344CB8AC3E}">
        <p14:creationId xmlns:p14="http://schemas.microsoft.com/office/powerpoint/2010/main" val="222423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36938</TotalTime>
  <Words>1507</Words>
  <Application>Microsoft Office PowerPoint</Application>
  <PresentationFormat>On-screen Show (4:3)</PresentationFormat>
  <Paragraphs>235</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The Risk and Threat of Radical Leveling and Emergent Neurotechnologies in Non-Kinetic Operations </vt:lpstr>
      <vt:lpstr>Neuroscience…</vt:lpstr>
      <vt:lpstr>Disclaimer</vt:lpstr>
      <vt:lpstr>Science, Tools and Techniques (ST&amp;T)</vt:lpstr>
      <vt:lpstr>Neuroscience and Technology (NeuroS/T)…  </vt:lpstr>
      <vt:lpstr>Neuroscience, Neurotechnology…in NSID</vt:lpstr>
      <vt:lpstr>NeuroS/T in NSID Access-Assess-Affect</vt:lpstr>
      <vt:lpstr>NeuroS/T as Weapons</vt:lpstr>
      <vt:lpstr>NeuroS/T in Conflict Hierarchy</vt:lpstr>
      <vt:lpstr>PowerPoint Presentation</vt:lpstr>
      <vt:lpstr>Engaging the Battlespace</vt:lpstr>
      <vt:lpstr>NeuroS/T for Operator HOPE </vt:lpstr>
      <vt:lpstr>Beyond BTWC/CWC: Emerging Threats in NeuroS/T </vt:lpstr>
      <vt:lpstr>Non-Kinetic Engagements</vt:lpstr>
      <vt:lpstr>Non-Kinetic Engagements, Cont’d</vt:lpstr>
      <vt:lpstr>Beyond BTWC/CWC: Emerging Threats in NeuroS/T </vt:lpstr>
      <vt:lpstr>Challenges...and Opportunities</vt:lpstr>
      <vt:lpstr>NeuroS/T on World Stage</vt:lpstr>
      <vt:lpstr>PowerPoint Presentation</vt:lpstr>
      <vt:lpstr>Neuroscience and Technology (NeuroS/T)…  Puts the brain at our fingertips</vt:lpstr>
      <vt:lpstr>Vistas of S/T Development</vt:lpstr>
      <vt:lpstr>NeuroS/T in NSID</vt:lpstr>
      <vt:lpstr>Path Forward</vt:lpstr>
      <vt:lpstr>ETT Four Thrust Strategy</vt:lpstr>
      <vt:lpstr>Practicality</vt:lpstr>
      <vt:lpstr>Ethical Approaches</vt:lpstr>
      <vt:lpstr>ON-RAMP:Operational Neurotechnology Risk Assessment and Management Paradigm </vt:lpstr>
      <vt:lpstr>Neuroscience, Neurotechnology and Neuroweapons</vt:lpstr>
      <vt:lpstr>Additional Information</vt:lpstr>
      <vt:lpstr>Read More...</vt:lpstr>
      <vt:lpstr>Acknowledgements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Loveless</dc:creator>
  <cp:lastModifiedBy>Clem Bezold</cp:lastModifiedBy>
  <cp:revision>17</cp:revision>
  <cp:lastPrinted>2019-06-03T11:56:21Z</cp:lastPrinted>
  <dcterms:created xsi:type="dcterms:W3CDTF">2018-08-28T19:09:49Z</dcterms:created>
  <dcterms:modified xsi:type="dcterms:W3CDTF">2019-08-01T04:14:16Z</dcterms:modified>
</cp:coreProperties>
</file>