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65" r:id="rId3"/>
    <p:sldId id="271" r:id="rId4"/>
    <p:sldId id="311" r:id="rId5"/>
    <p:sldId id="330" r:id="rId6"/>
    <p:sldId id="329" r:id="rId7"/>
    <p:sldId id="331" r:id="rId8"/>
    <p:sldId id="337" r:id="rId9"/>
    <p:sldId id="272" r:id="rId10"/>
    <p:sldId id="339" r:id="rId11"/>
    <p:sldId id="274" r:id="rId12"/>
    <p:sldId id="275" r:id="rId13"/>
    <p:sldId id="277" r:id="rId14"/>
    <p:sldId id="314" r:id="rId15"/>
    <p:sldId id="278" r:id="rId16"/>
    <p:sldId id="322" r:id="rId17"/>
    <p:sldId id="334" r:id="rId18"/>
    <p:sldId id="342" r:id="rId19"/>
    <p:sldId id="335" r:id="rId20"/>
    <p:sldId id="344" r:id="rId21"/>
    <p:sldId id="333" r:id="rId22"/>
    <p:sldId id="323" r:id="rId23"/>
    <p:sldId id="343" r:id="rId24"/>
    <p:sldId id="280" r:id="rId25"/>
    <p:sldId id="293" r:id="rId26"/>
    <p:sldId id="341" r:id="rId27"/>
    <p:sldId id="340" r:id="rId28"/>
    <p:sldId id="294" r:id="rId29"/>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81705" autoAdjust="0"/>
  </p:normalViewPr>
  <p:slideViewPr>
    <p:cSldViewPr>
      <p:cViewPr varScale="1">
        <p:scale>
          <a:sx n="94" d="100"/>
          <a:sy n="94" d="100"/>
        </p:scale>
        <p:origin x="2184" y="84"/>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u-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DB8A630-A4CC-4953-AF4E-5B8F52851E57}" type="datetimeFigureOut">
              <a:rPr lang="eu-ES" smtClean="0"/>
              <a:t>2016/07/21</a:t>
            </a:fld>
            <a:endParaRPr lang="eu-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u-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u-ES"/>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u-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5E4CCB6-73E2-41B0-864B-FA04DC942D50}" type="slidenum">
              <a:rPr lang="eu-ES" smtClean="0"/>
              <a:t>‹Nº›</a:t>
            </a:fld>
            <a:endParaRPr lang="eu-ES"/>
          </a:p>
        </p:txBody>
      </p:sp>
    </p:spTree>
    <p:extLst>
      <p:ext uri="{BB962C8B-B14F-4D97-AF65-F5344CB8AC3E}">
        <p14:creationId xmlns:p14="http://schemas.microsoft.com/office/powerpoint/2010/main" val="102831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a:t>
            </a:fld>
            <a:endParaRPr lang="eu-ES"/>
          </a:p>
        </p:txBody>
      </p:sp>
    </p:spTree>
    <p:extLst>
      <p:ext uri="{BB962C8B-B14F-4D97-AF65-F5344CB8AC3E}">
        <p14:creationId xmlns:p14="http://schemas.microsoft.com/office/powerpoint/2010/main" val="142036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10</a:t>
            </a:fld>
            <a:endParaRPr lang="eu-ES"/>
          </a:p>
        </p:txBody>
      </p:sp>
    </p:spTree>
    <p:extLst>
      <p:ext uri="{BB962C8B-B14F-4D97-AF65-F5344CB8AC3E}">
        <p14:creationId xmlns:p14="http://schemas.microsoft.com/office/powerpoint/2010/main" val="337114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11</a:t>
            </a:fld>
            <a:endParaRPr lang="eu-ES"/>
          </a:p>
        </p:txBody>
      </p:sp>
    </p:spTree>
    <p:extLst>
      <p:ext uri="{BB962C8B-B14F-4D97-AF65-F5344CB8AC3E}">
        <p14:creationId xmlns:p14="http://schemas.microsoft.com/office/powerpoint/2010/main" val="341757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12</a:t>
            </a:fld>
            <a:endParaRPr lang="eu-ES"/>
          </a:p>
        </p:txBody>
      </p:sp>
    </p:spTree>
    <p:extLst>
      <p:ext uri="{BB962C8B-B14F-4D97-AF65-F5344CB8AC3E}">
        <p14:creationId xmlns:p14="http://schemas.microsoft.com/office/powerpoint/2010/main" val="162171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13</a:t>
            </a:fld>
            <a:endParaRPr lang="eu-ES"/>
          </a:p>
        </p:txBody>
      </p:sp>
    </p:spTree>
    <p:extLst>
      <p:ext uri="{BB962C8B-B14F-4D97-AF65-F5344CB8AC3E}">
        <p14:creationId xmlns:p14="http://schemas.microsoft.com/office/powerpoint/2010/main" val="49774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14</a:t>
            </a:fld>
            <a:endParaRPr lang="eu-ES"/>
          </a:p>
        </p:txBody>
      </p:sp>
    </p:spTree>
    <p:extLst>
      <p:ext uri="{BB962C8B-B14F-4D97-AF65-F5344CB8AC3E}">
        <p14:creationId xmlns:p14="http://schemas.microsoft.com/office/powerpoint/2010/main" val="78967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The results of the Basque income guarantee system, designed to offset the shortfalls and limitations of the Spanish general welfare system, should be analysed.</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a strictly social perspective, it is true that the Basque income guarantee system has not completely withstood the onslaughts of the latest crisis.  The real poverty rate has increased from 4.2% in 2008, when it reached its lowest point, to 5.9% in 2014.  Yet it continues to be far behind the 8.7% in 1996, during the last crisis comparable to the current one, when two far-reaching demographic phenomena had still not occurred: foreign immigration and the large-scale emancipation of the young population affected by the crisis of the 1980s and the early 1990s.  In any event, the current real poverty rate is far behind the 16.1% that existed in 1986, prior to the first income guarantee programme in the Basque Country. </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15</a:t>
            </a:fld>
            <a:endParaRPr lang="eu-ES"/>
          </a:p>
        </p:txBody>
      </p:sp>
    </p:spTree>
    <p:extLst>
      <p:ext uri="{BB962C8B-B14F-4D97-AF65-F5344CB8AC3E}">
        <p14:creationId xmlns:p14="http://schemas.microsoft.com/office/powerpoint/2010/main" val="1627020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In the State context, the Basque Country stands out for its better record in controlling poverty situations. Taking the serious poverty threshold in Spain (&lt;40% of the average income) as the benchmark, the Basque Country posts a rate of 3%, under a third of the 9.3% for Spain as a whole.</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16</a:t>
            </a:fld>
            <a:endParaRPr lang="eu-ES"/>
          </a:p>
        </p:txBody>
      </p:sp>
    </p:spTree>
    <p:extLst>
      <p:ext uri="{BB962C8B-B14F-4D97-AF65-F5344CB8AC3E}">
        <p14:creationId xmlns:p14="http://schemas.microsoft.com/office/powerpoint/2010/main" val="644182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Despite the crisis and an unemployment rate higher than that of the socially most advanced countries of Europe, the Basque Country was close to those countries in 2014 in terms of the indicators most closely linked to the experience of severe poverty, such as the impact of nutrition problems or the effects of defaults and arrears. As regards those indicators, the Basque figures are clearly ahead of European averages: 3.1% not eating protein every two days in the Basque Country compared to 9.5% in the EU-28 and 7.7% in the euro-zone states; 6.2% with defaults or arrears compared to 12.8% in the EU-28 and 11.3% in the euro-zone States. The comparatively favourable position can also be observed regarding the impact of severe material deprivation: 5.2% in the Basque Country compared to 9% in the EU-28 and 7.3% in the euro zone. </a:t>
            </a:r>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17</a:t>
            </a:fld>
            <a:endParaRPr lang="eu-ES"/>
          </a:p>
        </p:txBody>
      </p:sp>
    </p:spTree>
    <p:extLst>
      <p:ext uri="{BB962C8B-B14F-4D97-AF65-F5344CB8AC3E}">
        <p14:creationId xmlns:p14="http://schemas.microsoft.com/office/powerpoint/2010/main" val="91716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18</a:t>
            </a:fld>
            <a:endParaRPr lang="eu-ES"/>
          </a:p>
        </p:txBody>
      </p:sp>
    </p:spTree>
    <p:extLst>
      <p:ext uri="{BB962C8B-B14F-4D97-AF65-F5344CB8AC3E}">
        <p14:creationId xmlns:p14="http://schemas.microsoft.com/office/powerpoint/2010/main" val="30371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It should also be pointed out that the income guarantee policy in the Basque Country was not only designed to guarantee access to minimum resources in the short term. The technical design of its programmes was in such a way so as to guarantee the economic stability of the population in the long term. And that is where it has been most successful</a:t>
            </a:r>
            <a:r>
              <a:rPr lang="en-GB"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65E4CCB6-73E2-41B0-864B-FA04DC942D50}" type="slidenum">
              <a:rPr lang="eu-ES" smtClean="0"/>
              <a:t>19</a:t>
            </a:fld>
            <a:endParaRPr lang="eu-ES"/>
          </a:p>
        </p:txBody>
      </p:sp>
    </p:spTree>
    <p:extLst>
      <p:ext uri="{BB962C8B-B14F-4D97-AF65-F5344CB8AC3E}">
        <p14:creationId xmlns:p14="http://schemas.microsoft.com/office/powerpoint/2010/main" val="189936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a:t>
            </a:fld>
            <a:endParaRPr lang="eu-ES"/>
          </a:p>
        </p:txBody>
      </p:sp>
    </p:spTree>
    <p:extLst>
      <p:ext uri="{BB962C8B-B14F-4D97-AF65-F5344CB8AC3E}">
        <p14:creationId xmlns:p14="http://schemas.microsoft.com/office/powerpoint/2010/main" val="99454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Some </a:t>
            </a:r>
            <a:r>
              <a:rPr lang="en-GB" sz="1200" kern="1200" dirty="0" smtClean="0">
                <a:solidFill>
                  <a:schemeClr val="tx1"/>
                </a:solidFill>
                <a:effectLst/>
                <a:latin typeface="+mn-lt"/>
                <a:ea typeface="+mn-ea"/>
                <a:cs typeface="+mn-cs"/>
              </a:rPr>
              <a:t>figures clearly endorse that statement. Thus, for example, the proportion of people in households without resources to cover extra expenses stands at 22.5% in the Basque Country. The indicator is 42.7% in Spain, 38.9% in the EU-28 and 36% in the euro zone. Germany and France are at around 33%. Only Sweden, in the European Union, is lower than the BAC in this indicator.</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situation is the basis of the financial stability of Basque families and of their low risk of </a:t>
            </a:r>
            <a:r>
              <a:rPr lang="en-GB" sz="1200" kern="1200" dirty="0" err="1" smtClean="0">
                <a:solidFill>
                  <a:schemeClr val="tx1"/>
                </a:solidFill>
                <a:effectLst/>
                <a:latin typeface="+mn-lt"/>
                <a:ea typeface="+mn-ea"/>
                <a:cs typeface="+mn-cs"/>
              </a:rPr>
              <a:t>overindebtedness</a:t>
            </a:r>
            <a:r>
              <a:rPr lang="en-GB" sz="1200" kern="1200" dirty="0" smtClean="0">
                <a:solidFill>
                  <a:schemeClr val="tx1"/>
                </a:solidFill>
                <a:effectLst/>
                <a:latin typeface="+mn-lt"/>
                <a:ea typeface="+mn-ea"/>
                <a:cs typeface="+mn-cs"/>
              </a:rPr>
              <a:t> (1.7% in 2014).  It also explains the limited impact of evictions in the Basque Country and how the Basque financial system has well withstood the crisis.</a:t>
            </a:r>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20</a:t>
            </a:fld>
            <a:endParaRPr lang="eu-ES"/>
          </a:p>
        </p:txBody>
      </p:sp>
    </p:spTree>
    <p:extLst>
      <p:ext uri="{BB962C8B-B14F-4D97-AF65-F5344CB8AC3E}">
        <p14:creationId xmlns:p14="http://schemas.microsoft.com/office/powerpoint/2010/main" val="2372035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The contribution of the Basque income guarantee system to social stability has also had economic impacts. As regards employment, the Basque Country is the Autonomous Community that had the highest proportion of people registered with the Social Security System in the working age population overall at the peak of the crisis: 59.4% at the end of 2013 compared to 59% in Madrid, 56.5% in Catalonia and an average of 50.7% in Spain.</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21</a:t>
            </a:fld>
            <a:endParaRPr lang="eu-ES"/>
          </a:p>
        </p:txBody>
      </p:sp>
    </p:spTree>
    <p:extLst>
      <p:ext uri="{BB962C8B-B14F-4D97-AF65-F5344CB8AC3E}">
        <p14:creationId xmlns:p14="http://schemas.microsoft.com/office/powerpoint/2010/main" val="4080042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economic automatic stabilisation processes associated to the income guarantee policy explain why the Basque Country has also been the Community less affected by unemployment in Spain, with an average of 13.3% between 2009 and 2013, compared to 16.8% in Madrid, 19.7% in Catalonia and 22% in Spain.</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22</a:t>
            </a:fld>
            <a:endParaRPr lang="eu-ES"/>
          </a:p>
        </p:txBody>
      </p:sp>
    </p:spTree>
    <p:extLst>
      <p:ext uri="{BB962C8B-B14F-4D97-AF65-F5344CB8AC3E}">
        <p14:creationId xmlns:p14="http://schemas.microsoft.com/office/powerpoint/2010/main" val="412760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That 13.3% average unemployment is over 7 points under the 20.5% rate in the Basque Country when the first income guarantee programme was introduced in 1989. On the other hand, the 22% average unemployment during the period 2009-2013 in Spain is higher than the 18.3% in 1989.  And the Basque Country now stands out as being one of the communities with the lowest unemployment in Spain. In 1989 in contrast, prior to the income guarantee programme being launched, its unemployment rate was only lower to that of the poorest areas of Spain (Canary Islands, Andalusia and Extremadura). The industrial restructuring had left the Basque Country in a crisis situation and a time of great uncertainty.</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23</a:t>
            </a:fld>
            <a:endParaRPr lang="eu-ES"/>
          </a:p>
        </p:txBody>
      </p:sp>
    </p:spTree>
    <p:extLst>
      <p:ext uri="{BB962C8B-B14F-4D97-AF65-F5344CB8AC3E}">
        <p14:creationId xmlns:p14="http://schemas.microsoft.com/office/powerpoint/2010/main" val="1385969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24</a:t>
            </a:fld>
            <a:endParaRPr lang="eu-ES"/>
          </a:p>
        </p:txBody>
      </p:sp>
    </p:spTree>
    <p:extLst>
      <p:ext uri="{BB962C8B-B14F-4D97-AF65-F5344CB8AC3E}">
        <p14:creationId xmlns:p14="http://schemas.microsoft.com/office/powerpoint/2010/main" val="397149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25</a:t>
            </a:fld>
            <a:endParaRPr lang="eu-ES"/>
          </a:p>
        </p:txBody>
      </p:sp>
    </p:spTree>
    <p:extLst>
      <p:ext uri="{BB962C8B-B14F-4D97-AF65-F5344CB8AC3E}">
        <p14:creationId xmlns:p14="http://schemas.microsoft.com/office/powerpoint/2010/main" val="61229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benefit system has obviously helped the inhabitants of the Basque Country to have a better future than the one that they could have expected without such a measure. It is the social legacy of those people that took up the challenge of driving this new social spending policy in the Basque Country at the end of the 1980s.</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26</a:t>
            </a:fld>
            <a:endParaRPr lang="eu-ES"/>
          </a:p>
        </p:txBody>
      </p:sp>
    </p:spTree>
    <p:extLst>
      <p:ext uri="{BB962C8B-B14F-4D97-AF65-F5344CB8AC3E}">
        <p14:creationId xmlns:p14="http://schemas.microsoft.com/office/powerpoint/2010/main" val="180706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27</a:t>
            </a:fld>
            <a:endParaRPr lang="eu-ES"/>
          </a:p>
        </p:txBody>
      </p:sp>
    </p:spTree>
    <p:extLst>
      <p:ext uri="{BB962C8B-B14F-4D97-AF65-F5344CB8AC3E}">
        <p14:creationId xmlns:p14="http://schemas.microsoft.com/office/powerpoint/2010/main" val="295609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1987, a Basque Government’s Ministry of Labour, Health and Social Security report, </a:t>
            </a:r>
            <a:r>
              <a:rPr lang="en-GB" sz="1200" i="1" kern="1200" dirty="0" smtClean="0">
                <a:solidFill>
                  <a:schemeClr val="tx1"/>
                </a:solidFill>
                <a:effectLst/>
                <a:latin typeface="+mn-lt"/>
                <a:ea typeface="+mn-ea"/>
                <a:cs typeface="+mn-cs"/>
              </a:rPr>
              <a:t>‘Poverty in the Basque Autonomous Community’</a:t>
            </a:r>
            <a:r>
              <a:rPr lang="en-GB" sz="1200" kern="1200" dirty="0" smtClean="0">
                <a:solidFill>
                  <a:schemeClr val="tx1"/>
                </a:solidFill>
                <a:effectLst/>
                <a:latin typeface="+mn-lt"/>
                <a:ea typeface="+mn-ea"/>
                <a:cs typeface="+mn-cs"/>
              </a:rPr>
              <a:t>, pinpointed the existence of significant pockets of precariousness and of serious poverty in the Basque Country. They were the direct consequence of the industrial restructuring processes at the end of the 1970s and early 1980s.  That crisis caused the unemployment rate in the Basque Country to rise to over 20%. </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Basque Country was at the time noted for an obvious loss of economic strength. Between 1975 and 1985, GDP growth was negative (-0.3%), far below the positive 1.75% recorded for Spain as a whole.  The Basque Country was also the only Autonomous Community of the State of Spain, whose per capita income fell between 1973 and 1981.  Between 1981 and 1985, this indicator stagnated at a growth rate of 0.1% compared to 0.7% for Spain. </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decline of the Basque Country was first and foremost most clearly noted in the indicators most directly related to the welfare of the families, such as the disposable household income per capita. After being among the top places in the mid-1970s, the Basque provinces then fell down the rankings of household income in Spain. Bizkaia, led by Bilbao, suffered the most striking fall, as it dropped from second place in the early 1970s to number 21 in 1985. </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3</a:t>
            </a:fld>
            <a:endParaRPr lang="eu-ES"/>
          </a:p>
        </p:txBody>
      </p:sp>
    </p:spTree>
    <p:extLst>
      <p:ext uri="{BB962C8B-B14F-4D97-AF65-F5344CB8AC3E}">
        <p14:creationId xmlns:p14="http://schemas.microsoft.com/office/powerpoint/2010/main" val="62004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The discussion of the Government study was quickly taken up by the Basque Parliament. Thus, the Basque Parliament Plenary session passed, on 8 May 1987, a motion regarding the poverty affecting numerous Basque families, as follows: </a:t>
            </a:r>
            <a:endParaRPr lang="es-ES"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 Basque Parliament urges the Basque Government to implement a specific programme regarding the poverty existing in the Autonomous Community. To that end, the Parliamentary Committee in question  shall prepared a bill, taking into account the data contained in the progress report that the Basque Government has recently published on poverty in the Autonomous Community”.</a:t>
            </a:r>
            <a:endParaRPr lang="es-E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acceptance of this challenge by the Basque Government marked the start of the process that would lead to the Comprehensive Poverty Eradication Plan being implemented in early 1989.  In 1990, the Basque Parliament passed the first minimum income regional legislation in Spain, the Job-Seekers Allowance (IMI) Act 2/1990, of 3 May, thus consolidating the Minimum Household Income introduced in February 1989.</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4</a:t>
            </a:fld>
            <a:endParaRPr lang="eu-ES"/>
          </a:p>
        </p:txBody>
      </p:sp>
    </p:spTree>
    <p:extLst>
      <p:ext uri="{BB962C8B-B14F-4D97-AF65-F5344CB8AC3E}">
        <p14:creationId xmlns:p14="http://schemas.microsoft.com/office/powerpoint/2010/main" val="184146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sz="1200" kern="1200" dirty="0" smtClean="0">
                <a:solidFill>
                  <a:schemeClr val="tx1"/>
                </a:solidFill>
                <a:effectLst/>
                <a:latin typeface="+mn-lt"/>
                <a:ea typeface="+mn-ea"/>
                <a:cs typeface="+mn-cs"/>
              </a:rPr>
              <a:t>In an article published on 7 March 1989, the Basque Government’s then Minister for Labour and Social Security, José Ignacio Arrieta, noted the three basic principles behind the introduction of the first Minimum Household Income. </a:t>
            </a:r>
            <a:endParaRPr lang="es-ES"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Three basic principles have inspired the stalwarts of the minimum household income at the time of its regulation. The first, that it was not a substitute programme of the different social programmes that currently exist in our Autonomous Community. Second, that it is not, or seeks to be, about creating a new welfare dependant class by creating chronic situations of marginalisation; and third – and, in my opinion, the most fundamental given the challenge involved -, that we must be capable with this benefit to create a situation that helps the beneficiaries to be able to leave the programme and the underlying causes and, consequently, to escape the situation in which they find themselves.; </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5</a:t>
            </a:fld>
            <a:endParaRPr lang="eu-ES"/>
          </a:p>
        </p:txBody>
      </p:sp>
    </p:spTree>
    <p:extLst>
      <p:ext uri="{BB962C8B-B14F-4D97-AF65-F5344CB8AC3E}">
        <p14:creationId xmlns:p14="http://schemas.microsoft.com/office/powerpoint/2010/main" val="107143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Minimum Household Income marked the start of a path which would subsequently become a trail-blazer through the different reform measures, in general, inspired by advances in improving how situations of need were addressed. This journey would end with the current public benefit system to guarantee income, based on the Income Support (RGI), with its employment bonus system, the Housing Benefit (PCV) and Social Emergency Assistance (AES).</a:t>
            </a:r>
            <a:endParaRPr lang="es-ES" sz="1200" kern="1200" dirty="0" smtClean="0">
              <a:solidFill>
                <a:schemeClr val="tx1"/>
              </a:solidFill>
              <a:effectLst/>
              <a:latin typeface="+mn-lt"/>
              <a:ea typeface="+mn-ea"/>
              <a:cs typeface="+mn-cs"/>
            </a:endParaRPr>
          </a:p>
          <a:p>
            <a:endParaRPr lang="eu-ES" dirty="0"/>
          </a:p>
        </p:txBody>
      </p:sp>
      <p:sp>
        <p:nvSpPr>
          <p:cNvPr id="4" name="3 Marcador de número de diapositiva"/>
          <p:cNvSpPr>
            <a:spLocks noGrp="1"/>
          </p:cNvSpPr>
          <p:nvPr>
            <p:ph type="sldNum" sz="quarter" idx="10"/>
          </p:nvPr>
        </p:nvSpPr>
        <p:spPr/>
        <p:txBody>
          <a:bodyPr/>
          <a:lstStyle/>
          <a:p>
            <a:fld id="{65E4CCB6-73E2-41B0-864B-FA04DC942D50}" type="slidenum">
              <a:rPr lang="eu-ES" smtClean="0"/>
              <a:t>6</a:t>
            </a:fld>
            <a:endParaRPr lang="eu-ES"/>
          </a:p>
        </p:txBody>
      </p:sp>
    </p:spTree>
    <p:extLst>
      <p:ext uri="{BB962C8B-B14F-4D97-AF65-F5344CB8AC3E}">
        <p14:creationId xmlns:p14="http://schemas.microsoft.com/office/powerpoint/2010/main" val="223576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7</a:t>
            </a:fld>
            <a:endParaRPr lang="eu-ES"/>
          </a:p>
        </p:txBody>
      </p:sp>
    </p:spTree>
    <p:extLst>
      <p:ext uri="{BB962C8B-B14F-4D97-AF65-F5344CB8AC3E}">
        <p14:creationId xmlns:p14="http://schemas.microsoft.com/office/powerpoint/2010/main" val="321145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8</a:t>
            </a:fld>
            <a:endParaRPr lang="eu-ES"/>
          </a:p>
        </p:txBody>
      </p:sp>
    </p:spTree>
    <p:extLst>
      <p:ext uri="{BB962C8B-B14F-4D97-AF65-F5344CB8AC3E}">
        <p14:creationId xmlns:p14="http://schemas.microsoft.com/office/powerpoint/2010/main" val="895174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u-ES"/>
          </a:p>
        </p:txBody>
      </p:sp>
      <p:sp>
        <p:nvSpPr>
          <p:cNvPr id="4" name="3 Marcador de número de diapositiva"/>
          <p:cNvSpPr>
            <a:spLocks noGrp="1"/>
          </p:cNvSpPr>
          <p:nvPr>
            <p:ph type="sldNum" sz="quarter" idx="10"/>
          </p:nvPr>
        </p:nvSpPr>
        <p:spPr/>
        <p:txBody>
          <a:bodyPr/>
          <a:lstStyle/>
          <a:p>
            <a:fld id="{65E4CCB6-73E2-41B0-864B-FA04DC942D50}" type="slidenum">
              <a:rPr lang="eu-ES" smtClean="0"/>
              <a:t>9</a:t>
            </a:fld>
            <a:endParaRPr lang="eu-ES"/>
          </a:p>
        </p:txBody>
      </p:sp>
    </p:spTree>
    <p:extLst>
      <p:ext uri="{BB962C8B-B14F-4D97-AF65-F5344CB8AC3E}">
        <p14:creationId xmlns:p14="http://schemas.microsoft.com/office/powerpoint/2010/main" val="265600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37878083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295275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4191584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12519673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234051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89500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312158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1132377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3143367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350577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68440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4" descr="GV-logo-bi-htal.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6912" y="199062"/>
            <a:ext cx="1682750" cy="410537"/>
          </a:xfrm>
          <a:prstGeom prst="rect">
            <a:avLst/>
          </a:prstGeom>
        </p:spPr>
      </p:pic>
      <p:pic>
        <p:nvPicPr>
          <p:cNvPr id="8" name="Imagen 5" descr="barra izquierda.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67953" cy="6858000"/>
          </a:xfrm>
          <a:prstGeom prst="rect">
            <a:avLst/>
          </a:prstGeom>
        </p:spPr>
      </p:pic>
      <p:grpSp>
        <p:nvGrpSpPr>
          <p:cNvPr id="9" name="8 Grupo"/>
          <p:cNvGrpSpPr/>
          <p:nvPr userDrawn="1"/>
        </p:nvGrpSpPr>
        <p:grpSpPr>
          <a:xfrm>
            <a:off x="467544" y="6365726"/>
            <a:ext cx="8532118" cy="316706"/>
            <a:chOff x="0" y="6424662"/>
            <a:chExt cx="8820150" cy="316706"/>
          </a:xfrm>
        </p:grpSpPr>
        <p:pic>
          <p:nvPicPr>
            <p:cNvPr id="10" name="Picture 5" descr="Lanbide_C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424662"/>
              <a:ext cx="791766" cy="316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OK Tira verde_oscuro"/>
            <p:cNvPicPr>
              <a:picLocks noChangeAspect="1" noChangeArrowheads="1"/>
            </p:cNvPicPr>
            <p:nvPr/>
          </p:nvPicPr>
          <p:blipFill>
            <a:blip r:embed="rId5" cstate="print">
              <a:extLst>
                <a:ext uri="{28A0092B-C50C-407E-A947-70E740481C1C}">
                  <a14:useLocalDpi xmlns:a14="http://schemas.microsoft.com/office/drawing/2010/main" val="0"/>
                </a:ext>
              </a:extLst>
            </a:blip>
            <a:srcRect t="12875" r="-375" b="54077"/>
            <a:stretch>
              <a:fillRect/>
            </a:stretch>
          </p:blipFill>
          <p:spPr bwMode="auto">
            <a:xfrm>
              <a:off x="0" y="6611193"/>
              <a:ext cx="7639050" cy="1222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55164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326698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712702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CD02617-4B07-419C-9291-47693FA0AB35}"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206935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55834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114985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290404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343159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26780643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276491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725C6B-A04C-4AAA-8B0A-795A04711FC7}" type="datetimeFigureOut">
              <a:rPr lang="es-ES" smtClean="0"/>
              <a:pPr/>
              <a:t>21/07/2016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252862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25C6B-A04C-4AAA-8B0A-795A04711FC7}" type="datetimeFigureOut">
              <a:rPr lang="es-ES" smtClean="0"/>
              <a:pPr/>
              <a:t>21/07/2016</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EA542-2A7B-4779-B538-E525EF2C3C09}" type="slidenum">
              <a:rPr lang="es-ES" smtClean="0"/>
              <a:pPr/>
              <a:t>‹Nº›</a:t>
            </a:fld>
            <a:endParaRPr lang="es-ES" dirty="0"/>
          </a:p>
        </p:txBody>
      </p:sp>
    </p:spTree>
    <p:extLst>
      <p:ext uri="{BB962C8B-B14F-4D97-AF65-F5344CB8AC3E}">
        <p14:creationId xmlns:p14="http://schemas.microsoft.com/office/powerpoint/2010/main" val="380536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02617-4B07-419C-9291-47693FA0AB35}" type="datetimeFigureOut">
              <a:rPr lang="es-ES" smtClean="0"/>
              <a:pPr/>
              <a:t>21/07/2016</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5A743-088C-454A-83BC-45807D6DA38F}" type="slidenum">
              <a:rPr lang="es-ES" smtClean="0"/>
              <a:pPr/>
              <a:t>‹Nº›</a:t>
            </a:fld>
            <a:endParaRPr lang="es-ES" dirty="0"/>
          </a:p>
        </p:txBody>
      </p:sp>
    </p:spTree>
    <p:extLst>
      <p:ext uri="{BB962C8B-B14F-4D97-AF65-F5344CB8AC3E}">
        <p14:creationId xmlns:p14="http://schemas.microsoft.com/office/powerpoint/2010/main" val="98421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Lanbide_CL"/>
          <p:cNvPicPr>
            <a:picLocks noChangeAspect="1" noChangeArrowheads="1"/>
          </p:cNvPicPr>
          <p:nvPr/>
        </p:nvPicPr>
        <p:blipFill>
          <a:blip r:embed="rId3" cstate="print"/>
          <a:srcRect/>
          <a:stretch>
            <a:fillRect/>
          </a:stretch>
        </p:blipFill>
        <p:spPr bwMode="auto">
          <a:xfrm>
            <a:off x="6660232" y="549176"/>
            <a:ext cx="2159000" cy="863600"/>
          </a:xfrm>
          <a:prstGeom prst="rect">
            <a:avLst/>
          </a:prstGeom>
          <a:noFill/>
          <a:ln w="9525">
            <a:noFill/>
            <a:miter lim="800000"/>
            <a:headEnd/>
            <a:tailEnd/>
          </a:ln>
        </p:spPr>
      </p:pic>
      <p:pic>
        <p:nvPicPr>
          <p:cNvPr id="6" name="Picture 4" descr="Gobierno Vasco"/>
          <p:cNvPicPr>
            <a:picLocks noChangeAspect="1" noChangeArrowheads="1"/>
          </p:cNvPicPr>
          <p:nvPr/>
        </p:nvPicPr>
        <p:blipFill>
          <a:blip r:embed="rId4" cstate="print"/>
          <a:srcRect/>
          <a:stretch>
            <a:fillRect/>
          </a:stretch>
        </p:blipFill>
        <p:spPr bwMode="auto">
          <a:xfrm>
            <a:off x="6660232" y="1700807"/>
            <a:ext cx="2153022" cy="834425"/>
          </a:xfrm>
          <a:prstGeom prst="rect">
            <a:avLst/>
          </a:prstGeom>
          <a:noFill/>
        </p:spPr>
      </p:pic>
      <p:sp>
        <p:nvSpPr>
          <p:cNvPr id="7" name="6 Rectángulo"/>
          <p:cNvSpPr/>
          <p:nvPr/>
        </p:nvSpPr>
        <p:spPr>
          <a:xfrm>
            <a:off x="6339856" y="4149080"/>
            <a:ext cx="2793774" cy="1615827"/>
          </a:xfrm>
          <a:prstGeom prst="rect">
            <a:avLst/>
          </a:prstGeom>
          <a:solidFill>
            <a:schemeClr val="bg1"/>
          </a:solidFill>
        </p:spPr>
        <p:txBody>
          <a:bodyPr wrap="square">
            <a:spAutoFit/>
          </a:bodyPr>
          <a:lstStyle/>
          <a:p>
            <a:pPr algn="ctr" fontAlgn="ctr"/>
            <a:r>
              <a:rPr lang="es-ES_tradnl" sz="1100" b="1" dirty="0" smtClean="0">
                <a:solidFill>
                  <a:srgbClr val="A20000"/>
                </a:solidFill>
              </a:rPr>
              <a:t>Gotzone SAGARDUI</a:t>
            </a:r>
          </a:p>
          <a:p>
            <a:pPr algn="ctr" fontAlgn="ctr"/>
            <a:r>
              <a:rPr lang="es-ES_tradnl" sz="1100" b="1" dirty="0" smtClean="0">
                <a:solidFill>
                  <a:srgbClr val="A20000"/>
                </a:solidFill>
              </a:rPr>
              <a:t> </a:t>
            </a:r>
            <a:r>
              <a:rPr lang="es-ES_tradnl" sz="1100" b="1" dirty="0" err="1" smtClean="0">
                <a:solidFill>
                  <a:srgbClr val="A20000"/>
                </a:solidFill>
              </a:rPr>
              <a:t>Labour</a:t>
            </a:r>
            <a:r>
              <a:rPr lang="es-ES_tradnl" sz="1100" b="1" dirty="0" smtClean="0">
                <a:solidFill>
                  <a:srgbClr val="A20000"/>
                </a:solidFill>
              </a:rPr>
              <a:t> </a:t>
            </a:r>
            <a:r>
              <a:rPr lang="es-ES_tradnl" sz="1100" b="1" dirty="0" err="1" smtClean="0">
                <a:solidFill>
                  <a:srgbClr val="A20000"/>
                </a:solidFill>
              </a:rPr>
              <a:t>Activation</a:t>
            </a:r>
            <a:r>
              <a:rPr lang="es-ES_tradnl" sz="1100" b="1" dirty="0" smtClean="0">
                <a:solidFill>
                  <a:srgbClr val="A20000"/>
                </a:solidFill>
              </a:rPr>
              <a:t> Director</a:t>
            </a:r>
          </a:p>
          <a:p>
            <a:pPr algn="ctr" fontAlgn="ctr"/>
            <a:r>
              <a:rPr lang="es-ES_tradnl" sz="1100" b="1" dirty="0" smtClean="0">
                <a:solidFill>
                  <a:srgbClr val="A20000"/>
                </a:solidFill>
              </a:rPr>
              <a:t>Juan IBARRETXE</a:t>
            </a:r>
          </a:p>
          <a:p>
            <a:pPr algn="ctr" fontAlgn="ctr"/>
            <a:r>
              <a:rPr lang="es-ES_tradnl" sz="1100" b="1" dirty="0" err="1" smtClean="0">
                <a:solidFill>
                  <a:srgbClr val="A20000"/>
                </a:solidFill>
              </a:rPr>
              <a:t>Education</a:t>
            </a:r>
            <a:r>
              <a:rPr lang="es-ES_tradnl" sz="1100" b="1" dirty="0" smtClean="0">
                <a:solidFill>
                  <a:srgbClr val="A20000"/>
                </a:solidFill>
              </a:rPr>
              <a:t> </a:t>
            </a:r>
            <a:r>
              <a:rPr lang="es-ES_tradnl" sz="1100" b="1" dirty="0" err="1" smtClean="0">
                <a:solidFill>
                  <a:srgbClr val="A20000"/>
                </a:solidFill>
              </a:rPr>
              <a:t>for</a:t>
            </a:r>
            <a:r>
              <a:rPr lang="es-ES_tradnl" sz="1100" b="1" dirty="0" smtClean="0">
                <a:solidFill>
                  <a:srgbClr val="A20000"/>
                </a:solidFill>
              </a:rPr>
              <a:t> </a:t>
            </a:r>
            <a:r>
              <a:rPr lang="es-ES_tradnl" sz="1100" b="1" dirty="0" err="1" smtClean="0">
                <a:solidFill>
                  <a:srgbClr val="A20000"/>
                </a:solidFill>
              </a:rPr>
              <a:t>employment</a:t>
            </a:r>
            <a:r>
              <a:rPr lang="es-ES_tradnl" sz="1100" b="1" dirty="0" smtClean="0">
                <a:solidFill>
                  <a:srgbClr val="A20000"/>
                </a:solidFill>
              </a:rPr>
              <a:t> and Basic </a:t>
            </a:r>
            <a:r>
              <a:rPr lang="es-ES_tradnl" sz="1100" b="1" dirty="0" err="1" smtClean="0">
                <a:solidFill>
                  <a:srgbClr val="A20000"/>
                </a:solidFill>
              </a:rPr>
              <a:t>Income</a:t>
            </a:r>
            <a:r>
              <a:rPr lang="es-ES_tradnl" sz="1100" b="1" dirty="0" smtClean="0">
                <a:solidFill>
                  <a:srgbClr val="A20000"/>
                </a:solidFill>
              </a:rPr>
              <a:t> Director</a:t>
            </a:r>
          </a:p>
          <a:p>
            <a:pPr algn="ctr" fontAlgn="ctr"/>
            <a:endParaRPr lang="es-ES_tradnl" sz="1100" b="1" dirty="0">
              <a:solidFill>
                <a:srgbClr val="A20000"/>
              </a:solidFill>
            </a:endParaRPr>
          </a:p>
          <a:p>
            <a:pPr algn="ctr" fontAlgn="ctr"/>
            <a:endParaRPr lang="es-ES_tradnl" sz="1100" b="1" dirty="0" smtClean="0">
              <a:solidFill>
                <a:srgbClr val="A20000"/>
              </a:solidFill>
            </a:endParaRPr>
          </a:p>
          <a:p>
            <a:pPr algn="ctr" fontAlgn="ctr"/>
            <a:r>
              <a:rPr lang="es-ES_tradnl" sz="1100" b="1" dirty="0" err="1" smtClean="0">
                <a:solidFill>
                  <a:srgbClr val="A20000"/>
                </a:solidFill>
              </a:rPr>
              <a:t>Brussels</a:t>
            </a:r>
            <a:r>
              <a:rPr lang="es-ES_tradnl" sz="1100" b="1" dirty="0" smtClean="0">
                <a:solidFill>
                  <a:srgbClr val="A20000"/>
                </a:solidFill>
              </a:rPr>
              <a:t>, 6th </a:t>
            </a:r>
            <a:r>
              <a:rPr lang="es-ES_tradnl" sz="1100" b="1" dirty="0" err="1" smtClean="0">
                <a:solidFill>
                  <a:srgbClr val="A20000"/>
                </a:solidFill>
              </a:rPr>
              <a:t>april</a:t>
            </a:r>
            <a:r>
              <a:rPr lang="es-ES_tradnl" sz="1100" b="1" dirty="0" smtClean="0">
                <a:solidFill>
                  <a:srgbClr val="A20000"/>
                </a:solidFill>
              </a:rPr>
              <a:t> 2016</a:t>
            </a:r>
            <a:endParaRPr lang="es-ES_tradnl" sz="1100" b="1" dirty="0">
              <a:solidFill>
                <a:srgbClr val="A20000"/>
              </a:solidFill>
            </a:endParaRPr>
          </a:p>
          <a:p>
            <a:pPr algn="ctr" fontAlgn="ctr"/>
            <a:endParaRPr lang="es-ES_tradnl" sz="1100" b="1" dirty="0" smtClean="0">
              <a:solidFill>
                <a:srgbClr val="A20000"/>
              </a:solidFill>
            </a:endParaRPr>
          </a:p>
        </p:txBody>
      </p:sp>
      <p:pic>
        <p:nvPicPr>
          <p:cNvPr id="4" name="Picture 10" descr="Figuras tratadas1"/>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Marker/>
                    </a14:imgEffect>
                    <a14:imgEffect>
                      <a14:sharpenSoften amount="-17000"/>
                    </a14:imgEffect>
                    <a14:imgEffect>
                      <a14:brightnessContrast bright="-9000" contrast="43000"/>
                    </a14:imgEffect>
                  </a14:imgLayer>
                </a14:imgProps>
              </a:ext>
            </a:extLst>
          </a:blip>
          <a:srcRect l="12764"/>
          <a:stretch>
            <a:fillRect/>
          </a:stretch>
        </p:blipFill>
        <p:spPr bwMode="auto">
          <a:xfrm>
            <a:off x="-354732" y="2169"/>
            <a:ext cx="6726932" cy="6858000"/>
          </a:xfrm>
          <a:prstGeom prst="rect">
            <a:avLst/>
          </a:prstGeom>
          <a:noFill/>
          <a:ln w="9525">
            <a:noFill/>
            <a:miter lim="800000"/>
            <a:headEnd/>
            <a:tailEnd/>
          </a:ln>
        </p:spPr>
      </p:pic>
      <p:sp>
        <p:nvSpPr>
          <p:cNvPr id="8" name="7 Rectángulo"/>
          <p:cNvSpPr/>
          <p:nvPr/>
        </p:nvSpPr>
        <p:spPr>
          <a:xfrm>
            <a:off x="-36512" y="1628800"/>
            <a:ext cx="6386738" cy="3539430"/>
          </a:xfrm>
          <a:prstGeom prst="rect">
            <a:avLst/>
          </a:prstGeom>
        </p:spPr>
        <p:txBody>
          <a:bodyPr wrap="square">
            <a:spAutoFit/>
          </a:bodyPr>
          <a:lstStyle/>
          <a:p>
            <a:pPr algn="ctr" fontAlgn="ctr"/>
            <a:r>
              <a:rPr lang="en-GB" sz="3200" b="1" i="0" cap="small" dirty="0" smtClean="0">
                <a:solidFill>
                  <a:srgbClr val="A20000"/>
                </a:solidFill>
              </a:rPr>
              <a:t>THE</a:t>
            </a:r>
          </a:p>
          <a:p>
            <a:pPr algn="ctr" fontAlgn="ctr"/>
            <a:r>
              <a:rPr lang="en-GB" sz="3200" b="1" i="0" cap="small" dirty="0" smtClean="0">
                <a:solidFill>
                  <a:srgbClr val="A20000"/>
                </a:solidFill>
              </a:rPr>
              <a:t>INCOME SUPPORT</a:t>
            </a:r>
          </a:p>
          <a:p>
            <a:pPr algn="ctr" fontAlgn="ctr"/>
            <a:r>
              <a:rPr lang="en-GB" sz="3200" b="1" i="0" cap="small" dirty="0" smtClean="0">
                <a:solidFill>
                  <a:srgbClr val="A20000"/>
                </a:solidFill>
              </a:rPr>
              <a:t>AND  </a:t>
            </a:r>
          </a:p>
          <a:p>
            <a:pPr algn="ctr" fontAlgn="ctr"/>
            <a:r>
              <a:rPr lang="en-GB" sz="3200" b="1" i="0" cap="small" dirty="0" smtClean="0">
                <a:solidFill>
                  <a:srgbClr val="A20000"/>
                </a:solidFill>
              </a:rPr>
              <a:t>SOCIAL INCLUSION system </a:t>
            </a:r>
          </a:p>
          <a:p>
            <a:pPr algn="ctr" fontAlgn="ctr"/>
            <a:endParaRPr lang="es-ES_tradnl" sz="3200" b="1" cap="small" dirty="0">
              <a:solidFill>
                <a:srgbClr val="A20000"/>
              </a:solidFill>
            </a:endParaRPr>
          </a:p>
          <a:p>
            <a:pPr algn="ctr" fontAlgn="ctr"/>
            <a:r>
              <a:rPr lang="en-GB" sz="3200" b="1" i="0" cap="small" dirty="0" smtClean="0">
                <a:solidFill>
                  <a:srgbClr val="4F6228"/>
                </a:solidFill>
                <a:effectLst>
                  <a:outerShdw blurRad="38100" dist="38100" dir="2700000" algn="tl">
                    <a:srgbClr val="000000">
                      <a:alpha val="43137"/>
                    </a:srgbClr>
                  </a:outerShdw>
                </a:effectLst>
              </a:rPr>
              <a:t>FUNDAMENTAL FOR SOCIAL COHESION</a:t>
            </a:r>
          </a:p>
          <a:p>
            <a:pPr algn="ctr" fontAlgn="ctr"/>
            <a:r>
              <a:rPr lang="en-GB" sz="3200" b="1" i="0" cap="small" dirty="0" smtClean="0">
                <a:solidFill>
                  <a:srgbClr val="4F6228"/>
                </a:solidFill>
                <a:effectLst>
                  <a:outerShdw blurRad="38100" dist="38100" dir="2700000" algn="tl">
                    <a:srgbClr val="000000">
                      <a:alpha val="43137"/>
                    </a:srgbClr>
                  </a:outerShdw>
                </a:effectLst>
              </a:rPr>
              <a:t>IN THE BASQUE COUNTRY</a:t>
            </a:r>
          </a:p>
        </p:txBody>
      </p:sp>
      <p:sp>
        <p:nvSpPr>
          <p:cNvPr id="9" name="8 Rectángulo"/>
          <p:cNvSpPr/>
          <p:nvPr/>
        </p:nvSpPr>
        <p:spPr>
          <a:xfrm>
            <a:off x="7225682" y="152294"/>
            <a:ext cx="1843616" cy="461665"/>
          </a:xfrm>
          <a:prstGeom prst="rect">
            <a:avLst/>
          </a:prstGeom>
          <a:solidFill>
            <a:schemeClr val="bg1"/>
          </a:solidFill>
        </p:spPr>
        <p:txBody>
          <a:bodyPr wrap="square">
            <a:spAutoFit/>
          </a:bodyPr>
          <a:lstStyle/>
          <a:p>
            <a:pPr algn="ctr" fontAlgn="ctr"/>
            <a:endParaRPr lang="es-ES_tradnl" sz="1200" b="1" dirty="0">
              <a:solidFill>
                <a:srgbClr val="A20000"/>
              </a:solidFill>
            </a:endParaRPr>
          </a:p>
          <a:p>
            <a:pPr algn="ctr" fontAlgn="ctr"/>
            <a:endParaRPr lang="es-ES_tradnl" sz="1200" b="1" dirty="0" smtClean="0">
              <a:solidFill>
                <a:srgbClr val="A20000"/>
              </a:solidFill>
            </a:endParaRPr>
          </a:p>
        </p:txBody>
      </p:sp>
    </p:spTree>
    <p:extLst>
      <p:ext uri="{BB962C8B-B14F-4D97-AF65-F5344CB8AC3E}">
        <p14:creationId xmlns:p14="http://schemas.microsoft.com/office/powerpoint/2010/main" val="312086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022349" y="1020136"/>
            <a:ext cx="7683501" cy="507831"/>
          </a:xfrm>
          <a:prstGeom prst="rect">
            <a:avLst/>
          </a:prstGeom>
          <a:noFill/>
        </p:spPr>
        <p:txBody>
          <a:bodyPr wrap="square" rtlCol="0">
            <a:spAutoFit/>
          </a:bodyPr>
          <a:lstStyle/>
          <a:p>
            <a:pPr algn="just"/>
            <a:endParaRPr lang="es-ES" sz="500" b="1" dirty="0" smtClean="0">
              <a:solidFill>
                <a:srgbClr val="008000"/>
              </a:solidFill>
              <a:latin typeface="Arial"/>
              <a:cs typeface="Arial"/>
            </a:endParaRPr>
          </a:p>
          <a:p>
            <a:pPr algn="just"/>
            <a:r>
              <a:rPr lang="en-GB" sz="2200" b="1" i="0" dirty="0" smtClean="0">
                <a:solidFill>
                  <a:srgbClr val="008000"/>
                </a:solidFill>
                <a:latin typeface="Arial" pitchFamily="18" charset="0"/>
              </a:rPr>
              <a:t>Underlying principles</a:t>
            </a:r>
          </a:p>
        </p:txBody>
      </p:sp>
      <p:sp>
        <p:nvSpPr>
          <p:cNvPr id="8" name="CuadroTexto 7"/>
          <p:cNvSpPr txBox="1"/>
          <p:nvPr/>
        </p:nvSpPr>
        <p:spPr>
          <a:xfrm>
            <a:off x="611560" y="1700808"/>
            <a:ext cx="8280920" cy="2899255"/>
          </a:xfrm>
          <a:prstGeom prst="rect">
            <a:avLst/>
          </a:prstGeom>
          <a:noFill/>
        </p:spPr>
        <p:txBody>
          <a:bodyPr wrap="square" rtlCol="0">
            <a:spAutoFit/>
          </a:bodyPr>
          <a:lstStyle/>
          <a:p>
            <a:pPr algn="just">
              <a:lnSpc>
                <a:spcPct val="120000"/>
              </a:lnSpc>
            </a:pPr>
            <a:r>
              <a:rPr lang="en-GB" sz="2500" b="1" i="0" dirty="0" smtClean="0">
                <a:solidFill>
                  <a:srgbClr val="000000"/>
                </a:solidFill>
                <a:latin typeface="Arial" pitchFamily="18" charset="0"/>
              </a:rPr>
              <a:t>4. AGREED APPROACHES</a:t>
            </a:r>
          </a:p>
          <a:p>
            <a:pPr algn="just">
              <a:lnSpc>
                <a:spcPct val="120000"/>
              </a:lnSpc>
            </a:pPr>
            <a:endParaRPr lang="en-GB" sz="500" b="1" dirty="0" smtClean="0">
              <a:latin typeface="Arial" panose="020B0604020202020204" pitchFamily="34" charset="0"/>
              <a:cs typeface="Arial" panose="020B0604020202020204" pitchFamily="34" charset="0"/>
            </a:endParaRPr>
          </a:p>
          <a:p>
            <a:pPr marL="342900" indent="-342900" algn="just">
              <a:lnSpc>
                <a:spcPct val="120000"/>
              </a:lnSpc>
              <a:buFont typeface="Arial" panose="020B0604020202020204" pitchFamily="34" charset="0"/>
              <a:buChar char="•"/>
            </a:pPr>
            <a:r>
              <a:rPr lang="en-GB" sz="1800" b="1" i="0" dirty="0" smtClean="0">
                <a:solidFill>
                  <a:srgbClr val="376092"/>
                </a:solidFill>
                <a:latin typeface="Arial" pitchFamily="18" charset="0"/>
              </a:rPr>
              <a:t>Dual right to guaranteed resources and to job finding/inclusion.</a:t>
            </a:r>
          </a:p>
          <a:p>
            <a:pPr marL="342900" indent="-342900" algn="just">
              <a:lnSpc>
                <a:spcPct val="120000"/>
              </a:lnSpc>
              <a:buFont typeface="Arial" panose="020B0604020202020204" pitchFamily="34" charset="0"/>
              <a:buChar char="•"/>
            </a:pPr>
            <a:r>
              <a:rPr lang="en-GB" sz="1800" b="1" i="0" dirty="0" smtClean="0">
                <a:solidFill>
                  <a:srgbClr val="376092"/>
                </a:solidFill>
                <a:latin typeface="Arial" pitchFamily="18" charset="0"/>
              </a:rPr>
              <a:t>No blame job finding/inclusion processes.</a:t>
            </a:r>
          </a:p>
          <a:p>
            <a:pPr marL="342900" indent="-342900" algn="just">
              <a:lnSpc>
                <a:spcPct val="120000"/>
              </a:lnSpc>
              <a:buFont typeface="Arial" panose="020B0604020202020204" pitchFamily="34" charset="0"/>
              <a:buChar char="•"/>
            </a:pPr>
            <a:r>
              <a:rPr lang="en-GB" sz="1800" b="1" i="0" dirty="0" smtClean="0">
                <a:solidFill>
                  <a:srgbClr val="376092"/>
                </a:solidFill>
                <a:latin typeface="Arial" pitchFamily="18" charset="0"/>
              </a:rPr>
              <a:t>Support for additional job finding formulas (</a:t>
            </a:r>
            <a:r>
              <a:rPr lang="en-GB" sz="1800" b="1" i="0" dirty="0" err="1" smtClean="0">
                <a:solidFill>
                  <a:srgbClr val="376092"/>
                </a:solidFill>
                <a:latin typeface="Arial" pitchFamily="18" charset="0"/>
              </a:rPr>
              <a:t>Auzolan</a:t>
            </a:r>
            <a:r>
              <a:rPr lang="en-GB" sz="1800" b="1" i="0" dirty="0" smtClean="0">
                <a:solidFill>
                  <a:srgbClr val="376092"/>
                </a:solidFill>
                <a:latin typeface="Arial" pitchFamily="18" charset="0"/>
              </a:rPr>
              <a:t>, job finding companies).</a:t>
            </a:r>
          </a:p>
          <a:p>
            <a:pPr marL="342900" indent="-342900" algn="just">
              <a:lnSpc>
                <a:spcPct val="120000"/>
              </a:lnSpc>
              <a:buFont typeface="Arial" panose="020B0604020202020204" pitchFamily="34" charset="0"/>
              <a:buChar char="•"/>
            </a:pPr>
            <a:r>
              <a:rPr lang="en-GB" sz="1800" b="1" i="0" dirty="0" smtClean="0">
                <a:solidFill>
                  <a:srgbClr val="376092"/>
                </a:solidFill>
                <a:latin typeface="Arial" pitchFamily="18" charset="0"/>
              </a:rPr>
              <a:t>Objecting to compulsory forms of work </a:t>
            </a:r>
            <a:r>
              <a:rPr lang="en-GB" sz="1800" b="1" i="0" dirty="0" err="1" smtClean="0">
                <a:solidFill>
                  <a:srgbClr val="376092"/>
                </a:solidFill>
                <a:latin typeface="Arial" pitchFamily="18" charset="0"/>
              </a:rPr>
              <a:t>tradeoffs</a:t>
            </a:r>
            <a:r>
              <a:rPr lang="en-GB" sz="1800" b="1" i="0" dirty="0" smtClean="0">
                <a:solidFill>
                  <a:srgbClr val="376092"/>
                </a:solidFill>
                <a:latin typeface="Arial" pitchFamily="18" charset="0"/>
              </a:rPr>
              <a:t>.</a:t>
            </a:r>
          </a:p>
          <a:p>
            <a:pPr algn="just">
              <a:lnSpc>
                <a:spcPct val="120000"/>
              </a:lnSpc>
            </a:pPr>
            <a:endParaRPr lang="en-GB" sz="1350" dirty="0" smtClean="0">
              <a:latin typeface="Arial" panose="020B0604020202020204" pitchFamily="34" charset="0"/>
              <a:cs typeface="Arial" panose="020B0604020202020204" pitchFamily="34" charset="0"/>
            </a:endParaRPr>
          </a:p>
          <a:p>
            <a:pPr algn="just">
              <a:lnSpc>
                <a:spcPct val="120000"/>
              </a:lnSpc>
            </a:pPr>
            <a:endParaRPr lang="en-GB" sz="1350" dirty="0">
              <a:latin typeface="Arial" panose="020B0604020202020204" pitchFamily="34" charset="0"/>
              <a:cs typeface="Arial" panose="020B0604020202020204" pitchFamily="34" charset="0"/>
            </a:endParaRPr>
          </a:p>
          <a:p>
            <a:pPr algn="just">
              <a:lnSpc>
                <a:spcPct val="120000"/>
              </a:lnSpc>
            </a:pPr>
            <a:endParaRPr lang="en-GB" sz="5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005064"/>
            <a:ext cx="6768752" cy="2232516"/>
          </a:xfrm>
          <a:prstGeom prst="rect">
            <a:avLst/>
          </a:prstGeom>
        </p:spPr>
      </p:pic>
    </p:spTree>
    <p:extLst>
      <p:ext uri="{BB962C8B-B14F-4D97-AF65-F5344CB8AC3E}">
        <p14:creationId xmlns:p14="http://schemas.microsoft.com/office/powerpoint/2010/main" val="3828542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67953" y="776263"/>
            <a:ext cx="7937897" cy="3693319"/>
          </a:xfrm>
          <a:prstGeom prst="rect">
            <a:avLst/>
          </a:prstGeom>
          <a:noFill/>
        </p:spPr>
        <p:txBody>
          <a:bodyPr wrap="square" rtlCol="0">
            <a:spAutoFit/>
          </a:bodyPr>
          <a:lstStyle/>
          <a:p>
            <a:pPr algn="ctr"/>
            <a:endParaRPr lang="es-ES" b="1" dirty="0" smtClean="0">
              <a:solidFill>
                <a:srgbClr val="008000"/>
              </a:solidFill>
              <a:latin typeface="Arial"/>
              <a:cs typeface="Arial"/>
            </a:endParaRPr>
          </a:p>
          <a:p>
            <a:pPr algn="ctr"/>
            <a:r>
              <a:rPr lang="en-GB" sz="5400" b="1" i="0" dirty="0" smtClean="0">
                <a:solidFill>
                  <a:srgbClr val="008000"/>
                </a:solidFill>
                <a:latin typeface="Arial" pitchFamily="18" charset="0"/>
              </a:rPr>
              <a:t>Main characteristics of</a:t>
            </a:r>
            <a:endParaRPr lang="es-ES" sz="5400" b="1" dirty="0">
              <a:solidFill>
                <a:srgbClr val="008000"/>
              </a:solidFill>
              <a:latin typeface="Arial"/>
              <a:cs typeface="Arial"/>
            </a:endParaRPr>
          </a:p>
          <a:p>
            <a:pPr algn="ctr"/>
            <a:r>
              <a:rPr lang="en-GB" sz="5400" b="1" i="0" dirty="0" smtClean="0">
                <a:solidFill>
                  <a:srgbClr val="008000"/>
                </a:solidFill>
                <a:latin typeface="Arial" pitchFamily="18" charset="0"/>
              </a:rPr>
              <a:t>Income support (RGI)/housing benefit (PCV)</a:t>
            </a:r>
          </a:p>
        </p:txBody>
      </p:sp>
    </p:spTree>
    <p:extLst>
      <p:ext uri="{BB962C8B-B14F-4D97-AF65-F5344CB8AC3E}">
        <p14:creationId xmlns:p14="http://schemas.microsoft.com/office/powerpoint/2010/main" val="1052154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67953" y="836712"/>
            <a:ext cx="7937898" cy="507831"/>
          </a:xfrm>
          <a:prstGeom prst="rect">
            <a:avLst/>
          </a:prstGeom>
          <a:noFill/>
        </p:spPr>
        <p:txBody>
          <a:bodyPr wrap="square" rtlCol="0">
            <a:spAutoFit/>
          </a:bodyPr>
          <a:lstStyle/>
          <a:p>
            <a:pPr algn="just"/>
            <a:endParaRPr lang="es-ES" sz="500" b="1" dirty="0" smtClean="0">
              <a:solidFill>
                <a:srgbClr val="008000"/>
              </a:solidFill>
              <a:latin typeface="Arial"/>
              <a:cs typeface="Arial"/>
            </a:endParaRPr>
          </a:p>
          <a:p>
            <a:pPr algn="just"/>
            <a:r>
              <a:rPr lang="en-GB" sz="2200" b="1" i="0" dirty="0" smtClean="0">
                <a:solidFill>
                  <a:srgbClr val="008000"/>
                </a:solidFill>
                <a:latin typeface="Arial" pitchFamily="18" charset="0"/>
              </a:rPr>
              <a:t>Access conditions</a:t>
            </a:r>
          </a:p>
        </p:txBody>
      </p:sp>
      <p:sp>
        <p:nvSpPr>
          <p:cNvPr id="8" name="CuadroTexto 7"/>
          <p:cNvSpPr txBox="1"/>
          <p:nvPr/>
        </p:nvSpPr>
        <p:spPr>
          <a:xfrm>
            <a:off x="767953" y="1628800"/>
            <a:ext cx="7937898" cy="4838248"/>
          </a:xfrm>
          <a:prstGeom prst="rect">
            <a:avLst/>
          </a:prstGeom>
          <a:noFill/>
        </p:spPr>
        <p:txBody>
          <a:bodyPr wrap="square" rtlCol="0">
            <a:spAutoFit/>
          </a:bodyPr>
          <a:lstStyle/>
          <a:p>
            <a:pPr marL="457200" indent="-457200" algn="just">
              <a:lnSpc>
                <a:spcPct val="120000"/>
              </a:lnSpc>
              <a:buAutoNum type="arabicPeriod"/>
            </a:pPr>
            <a:r>
              <a:rPr lang="en-GB" sz="2000" b="1" i="0" dirty="0" smtClean="0">
                <a:solidFill>
                  <a:srgbClr val="000000"/>
                </a:solidFill>
                <a:latin typeface="Arial" pitchFamily="18" charset="0"/>
              </a:rPr>
              <a:t>3-year minimum period on the  </a:t>
            </a:r>
            <a:r>
              <a:rPr lang="en-GB" sz="2000" b="1" i="0" dirty="0" smtClean="0">
                <a:solidFill>
                  <a:srgbClr val="376092"/>
                </a:solidFill>
                <a:latin typeface="Arial" pitchFamily="18" charset="0"/>
              </a:rPr>
              <a:t>ELECTORAL ROLL</a:t>
            </a:r>
            <a:r>
              <a:rPr lang="en-GB" sz="2000" b="1" i="0" dirty="0" smtClean="0">
                <a:solidFill>
                  <a:srgbClr val="000000"/>
                </a:solidFill>
                <a:latin typeface="Arial" pitchFamily="18" charset="0"/>
              </a:rPr>
              <a:t>.</a:t>
            </a:r>
          </a:p>
          <a:p>
            <a:pPr marL="914400" lvl="1" indent="-457200" algn="just">
              <a:lnSpc>
                <a:spcPct val="120000"/>
              </a:lnSpc>
              <a:buFont typeface="Arial" panose="020B0604020202020204" pitchFamily="34" charset="0"/>
              <a:buChar char="•"/>
            </a:pPr>
            <a:r>
              <a:rPr lang="en-GB" sz="1600" b="1" i="0" dirty="0" smtClean="0">
                <a:solidFill>
                  <a:srgbClr val="953735"/>
                </a:solidFill>
                <a:latin typeface="Arial" pitchFamily="18" charset="0"/>
              </a:rPr>
              <a:t>Or I have been on the electoral roll for 1 year and also have proof of 5 years' paid employment.</a:t>
            </a:r>
          </a:p>
          <a:p>
            <a:pPr marL="914400" lvl="1" indent="-457200" algn="just">
              <a:lnSpc>
                <a:spcPct val="120000"/>
              </a:lnSpc>
              <a:buFont typeface="Arial" panose="020B0604020202020204" pitchFamily="34" charset="0"/>
              <a:buChar char="•"/>
            </a:pPr>
            <a:r>
              <a:rPr lang="en-GB" sz="1600" b="1" i="0" dirty="0" smtClean="0">
                <a:solidFill>
                  <a:srgbClr val="953735"/>
                </a:solidFill>
                <a:latin typeface="Arial" pitchFamily="18" charset="0"/>
              </a:rPr>
              <a:t>Or I have been on the electoral roll for 5 consecutive years in the last 10.</a:t>
            </a:r>
          </a:p>
          <a:p>
            <a:pPr algn="just">
              <a:lnSpc>
                <a:spcPct val="120000"/>
              </a:lnSpc>
            </a:pPr>
            <a:endParaRPr lang="es-ES_tradnl" sz="1350" dirty="0" smtClean="0">
              <a:latin typeface="Arial" panose="020B0604020202020204" pitchFamily="34" charset="0"/>
              <a:cs typeface="Arial" panose="020B0604020202020204" pitchFamily="34" charset="0"/>
            </a:endParaRPr>
          </a:p>
          <a:p>
            <a:pPr marL="457200" indent="-457200" algn="just">
              <a:lnSpc>
                <a:spcPct val="120000"/>
              </a:lnSpc>
              <a:buFont typeface="+mj-lt"/>
              <a:buAutoNum type="arabicPeriod" startAt="2"/>
            </a:pPr>
            <a:r>
              <a:rPr lang="en-GB" sz="2000" b="1" i="0" dirty="0" smtClean="0">
                <a:solidFill>
                  <a:srgbClr val="376092"/>
                </a:solidFill>
                <a:latin typeface="Arial" pitchFamily="18" charset="0"/>
              </a:rPr>
              <a:t>AGE</a:t>
            </a:r>
            <a:r>
              <a:rPr lang="en-GB" sz="2000" b="1" i="0" dirty="0" smtClean="0">
                <a:solidFill>
                  <a:srgbClr val="000000"/>
                </a:solidFill>
                <a:latin typeface="Arial" pitchFamily="18" charset="0"/>
              </a:rPr>
              <a:t> minimum of 23 years old.</a:t>
            </a:r>
          </a:p>
          <a:p>
            <a:pPr marL="914400" lvl="1" indent="-457200" algn="just">
              <a:lnSpc>
                <a:spcPct val="120000"/>
              </a:lnSpc>
              <a:buFont typeface="Arial" panose="020B0604020202020204" pitchFamily="34" charset="0"/>
              <a:buChar char="•"/>
            </a:pPr>
            <a:r>
              <a:rPr lang="en-GB" sz="1600" b="1" i="0" dirty="0" smtClean="0">
                <a:solidFill>
                  <a:srgbClr val="953735"/>
                </a:solidFill>
                <a:latin typeface="Arial" pitchFamily="18" charset="0"/>
              </a:rPr>
              <a:t>People over 18 years old can collect it in certain cases </a:t>
            </a:r>
          </a:p>
          <a:p>
            <a:pPr marL="457200" indent="-457200" algn="just">
              <a:lnSpc>
                <a:spcPct val="120000"/>
              </a:lnSpc>
              <a:buFont typeface="Arial" panose="020B0604020202020204" pitchFamily="34" charset="0"/>
              <a:buChar char="•"/>
            </a:pPr>
            <a:endParaRPr lang="es-ES_tradnl" sz="1600" b="1" dirty="0">
              <a:latin typeface="Arial" panose="020B0604020202020204" pitchFamily="34" charset="0"/>
              <a:cs typeface="Arial" panose="020B0604020202020204" pitchFamily="34" charset="0"/>
            </a:endParaRPr>
          </a:p>
          <a:p>
            <a:pPr marL="457200" indent="-457200" algn="just">
              <a:lnSpc>
                <a:spcPct val="120000"/>
              </a:lnSpc>
              <a:buFont typeface="+mj-lt"/>
              <a:buAutoNum type="arabicPeriod" startAt="3"/>
            </a:pPr>
            <a:r>
              <a:rPr lang="en-GB" sz="2000" b="1" i="0" dirty="0" smtClean="0">
                <a:solidFill>
                  <a:srgbClr val="000000"/>
                </a:solidFill>
                <a:latin typeface="Arial" pitchFamily="18" charset="0"/>
              </a:rPr>
              <a:t>You have applied for </a:t>
            </a:r>
            <a:r>
              <a:rPr lang="en-GB" sz="2000" b="1" i="0" dirty="0" smtClean="0">
                <a:solidFill>
                  <a:srgbClr val="376092"/>
                </a:solidFill>
                <a:latin typeface="Arial" pitchFamily="18" charset="0"/>
              </a:rPr>
              <a:t>ALL</a:t>
            </a:r>
            <a:r>
              <a:rPr lang="en-GB" sz="2000" b="1" i="0" dirty="0" smtClean="0">
                <a:solidFill>
                  <a:srgbClr val="000000"/>
                </a:solidFill>
                <a:latin typeface="Arial" pitchFamily="18" charset="0"/>
              </a:rPr>
              <a:t> the other </a:t>
            </a:r>
            <a:r>
              <a:rPr lang="en-GB" sz="2000" b="1" i="0" dirty="0" smtClean="0">
                <a:solidFill>
                  <a:srgbClr val="376092"/>
                </a:solidFill>
                <a:latin typeface="Arial" pitchFamily="18" charset="0"/>
              </a:rPr>
              <a:t>AID</a:t>
            </a:r>
            <a:r>
              <a:rPr lang="en-GB" sz="2000" b="1" i="0" dirty="0" smtClean="0">
                <a:solidFill>
                  <a:srgbClr val="000000"/>
                </a:solidFill>
                <a:latin typeface="Arial" pitchFamily="18" charset="0"/>
              </a:rPr>
              <a:t> to which you are entitled.</a:t>
            </a:r>
          </a:p>
          <a:p>
            <a:pPr marL="457200" indent="-457200" algn="just">
              <a:lnSpc>
                <a:spcPct val="120000"/>
              </a:lnSpc>
              <a:buFont typeface="+mj-lt"/>
              <a:buAutoNum type="arabicPeriod" startAt="3"/>
            </a:pPr>
            <a:endParaRPr lang="es-ES_tradnl" sz="1400" b="1" dirty="0" smtClean="0">
              <a:latin typeface="Arial" panose="020B0604020202020204" pitchFamily="34" charset="0"/>
              <a:cs typeface="Arial" panose="020B0604020202020204" pitchFamily="34" charset="0"/>
            </a:endParaRPr>
          </a:p>
          <a:p>
            <a:pPr marL="457200" indent="-457200" algn="just">
              <a:lnSpc>
                <a:spcPct val="120000"/>
              </a:lnSpc>
              <a:buFont typeface="+mj-lt"/>
              <a:buAutoNum type="arabicPeriod" startAt="3"/>
            </a:pPr>
            <a:r>
              <a:rPr lang="en-GB" sz="2000" b="1" i="0" dirty="0" smtClean="0">
                <a:solidFill>
                  <a:srgbClr val="000000"/>
                </a:solidFill>
                <a:latin typeface="Arial" pitchFamily="18" charset="0"/>
              </a:rPr>
              <a:t>You do not own any other </a:t>
            </a:r>
            <a:r>
              <a:rPr lang="en-GB" sz="2000" b="1" i="0" dirty="0" smtClean="0">
                <a:solidFill>
                  <a:srgbClr val="376092"/>
                </a:solidFill>
                <a:latin typeface="Arial" pitchFamily="18" charset="0"/>
              </a:rPr>
              <a:t>PROPERTY</a:t>
            </a:r>
            <a:r>
              <a:rPr lang="en-GB" sz="2000" b="1" i="0" dirty="0" smtClean="0">
                <a:solidFill>
                  <a:srgbClr val="000000"/>
                </a:solidFill>
                <a:latin typeface="Arial" pitchFamily="18" charset="0"/>
              </a:rPr>
              <a:t>, except for your usual place of residence including the storeoom and garage.</a:t>
            </a:r>
          </a:p>
          <a:p>
            <a:pPr algn="just">
              <a:lnSpc>
                <a:spcPct val="120000"/>
              </a:lnSpc>
            </a:pPr>
            <a:endParaRPr lang="es-ES_tradnl"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44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346025" y="1772816"/>
            <a:ext cx="6610351" cy="830997"/>
          </a:xfrm>
          <a:prstGeom prst="rect">
            <a:avLst/>
          </a:prstGeom>
          <a:noFill/>
        </p:spPr>
        <p:txBody>
          <a:bodyPr wrap="square" rtlCol="0">
            <a:spAutoFit/>
          </a:bodyPr>
          <a:lstStyle/>
          <a:p>
            <a:pPr algn="ctr"/>
            <a:r>
              <a:rPr lang="en-GB" sz="4800" b="1" i="0" dirty="0" smtClean="0">
                <a:solidFill>
                  <a:srgbClr val="008000"/>
                </a:solidFill>
                <a:latin typeface="Arial" pitchFamily="18" charset="0"/>
              </a:rPr>
              <a:t>Achievements</a:t>
            </a:r>
          </a:p>
        </p:txBody>
      </p:sp>
    </p:spTree>
    <p:extLst>
      <p:ext uri="{BB962C8B-B14F-4D97-AF65-F5344CB8AC3E}">
        <p14:creationId xmlns:p14="http://schemas.microsoft.com/office/powerpoint/2010/main" val="3258149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77899" y="860438"/>
            <a:ext cx="6610351" cy="430887"/>
          </a:xfrm>
          <a:prstGeom prst="rect">
            <a:avLst/>
          </a:prstGeom>
          <a:noFill/>
        </p:spPr>
        <p:txBody>
          <a:bodyPr wrap="square" rtlCol="0">
            <a:spAutoFit/>
          </a:bodyPr>
          <a:lstStyle/>
          <a:p>
            <a:pPr algn="just"/>
            <a:r>
              <a:rPr lang="en-US" sz="2200" b="1" i="0" dirty="0" smtClean="0">
                <a:solidFill>
                  <a:srgbClr val="008000"/>
                </a:solidFill>
                <a:latin typeface="Arial" pitchFamily="18" charset="0"/>
              </a:rPr>
              <a:t>Achievements</a:t>
            </a:r>
          </a:p>
        </p:txBody>
      </p:sp>
      <p:sp>
        <p:nvSpPr>
          <p:cNvPr id="8" name="CuadroTexto 7"/>
          <p:cNvSpPr txBox="1"/>
          <p:nvPr/>
        </p:nvSpPr>
        <p:spPr>
          <a:xfrm>
            <a:off x="974225" y="1484784"/>
            <a:ext cx="7774239" cy="4247317"/>
          </a:xfrm>
          <a:prstGeom prst="rect">
            <a:avLst/>
          </a:prstGeom>
          <a:noFill/>
        </p:spPr>
        <p:txBody>
          <a:bodyPr wrap="square" rtlCol="0">
            <a:spAutoFit/>
          </a:bodyPr>
          <a:lstStyle/>
          <a:p>
            <a:pPr marL="457200" indent="-457200" algn="just">
              <a:lnSpc>
                <a:spcPct val="150000"/>
              </a:lnSpc>
              <a:buFont typeface="+mj-lt"/>
              <a:buAutoNum type="arabicPeriod"/>
            </a:pPr>
            <a:r>
              <a:rPr lang="en-US" sz="2000" b="1" i="0" dirty="0" smtClean="0">
                <a:solidFill>
                  <a:srgbClr val="000000"/>
                </a:solidFill>
                <a:latin typeface="Arial" pitchFamily="18" charset="0"/>
              </a:rPr>
              <a:t>An innovative benefit system right from the start</a:t>
            </a:r>
          </a:p>
          <a:p>
            <a:pPr marL="457200" indent="-457200" algn="just">
              <a:lnSpc>
                <a:spcPct val="150000"/>
              </a:lnSpc>
              <a:buFont typeface="+mj-lt"/>
              <a:buAutoNum type="arabicPeriod"/>
            </a:pPr>
            <a:r>
              <a:rPr lang="en-US" sz="2000" b="1" i="0" dirty="0" smtClean="0">
                <a:solidFill>
                  <a:srgbClr val="000000"/>
                </a:solidFill>
                <a:latin typeface="Arial" pitchFamily="18" charset="0"/>
              </a:rPr>
              <a:t>A system established over 25 years.</a:t>
            </a:r>
          </a:p>
          <a:p>
            <a:pPr marL="457200" indent="-457200" algn="just">
              <a:lnSpc>
                <a:spcPct val="150000"/>
              </a:lnSpc>
              <a:buFont typeface="+mj-lt"/>
              <a:buAutoNum type="arabicPeriod"/>
            </a:pPr>
            <a:r>
              <a:rPr lang="en-US" sz="2000" b="1" i="0" dirty="0" smtClean="0">
                <a:solidFill>
                  <a:srgbClr val="000000"/>
                </a:solidFill>
                <a:latin typeface="Arial" pitchFamily="18" charset="0"/>
              </a:rPr>
              <a:t>Work incentives as a means to leave poverty.</a:t>
            </a:r>
          </a:p>
          <a:p>
            <a:pPr marL="457200" indent="-457200" algn="just">
              <a:lnSpc>
                <a:spcPct val="150000"/>
              </a:lnSpc>
              <a:buFont typeface="+mj-lt"/>
              <a:buAutoNum type="arabicPeriod"/>
            </a:pPr>
            <a:r>
              <a:rPr lang="en-US" sz="2000" b="1" i="0" dirty="0" smtClean="0">
                <a:solidFill>
                  <a:srgbClr val="000000"/>
                </a:solidFill>
                <a:latin typeface="Arial" pitchFamily="18" charset="0"/>
              </a:rPr>
              <a:t>A transparent, uniform and simple benefit.</a:t>
            </a:r>
          </a:p>
          <a:p>
            <a:pPr marL="457200" indent="-457200" algn="just">
              <a:lnSpc>
                <a:spcPct val="150000"/>
              </a:lnSpc>
              <a:buFont typeface="+mj-lt"/>
              <a:buAutoNum type="arabicPeriod"/>
            </a:pPr>
            <a:r>
              <a:rPr lang="en-US" sz="2000" b="1" i="0" dirty="0" smtClean="0">
                <a:solidFill>
                  <a:srgbClr val="000000"/>
                </a:solidFill>
                <a:latin typeface="Arial" pitchFamily="18" charset="0"/>
              </a:rPr>
              <a:t>One-stop-shop transfer of the management to the Basque Government.</a:t>
            </a:r>
          </a:p>
          <a:p>
            <a:pPr marL="457200" indent="-457200" algn="just">
              <a:lnSpc>
                <a:spcPct val="150000"/>
              </a:lnSpc>
              <a:buFont typeface="+mj-lt"/>
              <a:buAutoNum type="arabicPeriod"/>
            </a:pPr>
            <a:r>
              <a:rPr lang="en-US" sz="2000" b="1" i="0" dirty="0" smtClean="0">
                <a:solidFill>
                  <a:srgbClr val="000000"/>
                </a:solidFill>
                <a:latin typeface="Arial" pitchFamily="18" charset="0"/>
              </a:rPr>
              <a:t>Inclusion Convention single model for the 3 provincial councils. </a:t>
            </a:r>
          </a:p>
          <a:p>
            <a:pPr marL="457200" indent="-457200" algn="just">
              <a:lnSpc>
                <a:spcPct val="150000"/>
              </a:lnSpc>
              <a:buFont typeface="+mj-lt"/>
              <a:buAutoNum type="arabicPeriod"/>
            </a:pPr>
            <a:r>
              <a:rPr lang="en-US" sz="2000" b="1" dirty="0" smtClean="0">
                <a:solidFill>
                  <a:srgbClr val="000000"/>
                </a:solidFill>
                <a:latin typeface="Arial" pitchFamily="18" charset="0"/>
              </a:rPr>
              <a:t>With positive economic and social results.</a:t>
            </a:r>
            <a:endParaRPr lang="en-US" sz="2000" b="1" i="0" dirty="0" smtClean="0">
              <a:solidFill>
                <a:srgbClr val="000000"/>
              </a:solidFill>
              <a:latin typeface="Arial" pitchFamily="18" charset="0"/>
            </a:endParaRPr>
          </a:p>
        </p:txBody>
      </p:sp>
    </p:spTree>
    <p:extLst>
      <p:ext uri="{BB962C8B-B14F-4D97-AF65-F5344CB8AC3E}">
        <p14:creationId xmlns:p14="http://schemas.microsoft.com/office/powerpoint/2010/main" val="3043437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58" t="48052" r="30817" b="10065"/>
          <a:stretch/>
        </p:blipFill>
        <p:spPr bwMode="auto">
          <a:xfrm>
            <a:off x="1045876" y="980728"/>
            <a:ext cx="748883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Tabla"/>
          <p:cNvGraphicFramePr>
            <a:graphicFrameLocks noGrp="1"/>
          </p:cNvGraphicFramePr>
          <p:nvPr>
            <p:extLst>
              <p:ext uri="{D42A27DB-BD31-4B8C-83A1-F6EECF244321}">
                <p14:modId xmlns:p14="http://schemas.microsoft.com/office/powerpoint/2010/main" val="3564508989"/>
              </p:ext>
            </p:extLst>
          </p:nvPr>
        </p:nvGraphicFramePr>
        <p:xfrm>
          <a:off x="1187624" y="558007"/>
          <a:ext cx="6096000" cy="437767"/>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437767">
                <a:tc>
                  <a:txBody>
                    <a:bodyPr/>
                    <a:lstStyle/>
                    <a:p>
                      <a:r>
                        <a:rPr lang="eu-ES" dirty="0" smtClean="0"/>
                        <a:t>REAL POVERTY TASA</a:t>
                      </a:r>
                      <a:endParaRPr lang="eu-E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6454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3" t="45780" r="30816" b="13623"/>
          <a:stretch/>
        </p:blipFill>
        <p:spPr bwMode="auto">
          <a:xfrm>
            <a:off x="1043608" y="1196752"/>
            <a:ext cx="727280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948434576"/>
              </p:ext>
            </p:extLst>
          </p:nvPr>
        </p:nvGraphicFramePr>
        <p:xfrm>
          <a:off x="1115616" y="830595"/>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u-ES" dirty="0" smtClean="0"/>
                        <a:t>SERIOUS</a:t>
                      </a:r>
                      <a:r>
                        <a:rPr lang="eu-ES" baseline="0" dirty="0" smtClean="0"/>
                        <a:t> POVERTY</a:t>
                      </a:r>
                      <a:endParaRPr lang="eu-E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545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413" t="41233" r="16396" b="12987"/>
          <a:stretch/>
        </p:blipFill>
        <p:spPr bwMode="auto">
          <a:xfrm>
            <a:off x="1465422" y="1700808"/>
            <a:ext cx="706701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875449824"/>
              </p:ext>
            </p:extLst>
          </p:nvPr>
        </p:nvGraphicFramePr>
        <p:xfrm>
          <a:off x="1547664" y="1268760"/>
          <a:ext cx="6312024" cy="370840"/>
        </p:xfrm>
        <a:graphic>
          <a:graphicData uri="http://schemas.openxmlformats.org/drawingml/2006/table">
            <a:tbl>
              <a:tblPr firstRow="1" bandRow="1">
                <a:tableStyleId>{5C22544A-7EE6-4342-B048-85BDC9FD1C3A}</a:tableStyleId>
              </a:tblPr>
              <a:tblGrid>
                <a:gridCol w="6312024">
                  <a:extLst>
                    <a:ext uri="{9D8B030D-6E8A-4147-A177-3AD203B41FA5}">
                      <a16:colId xmlns:a16="http://schemas.microsoft.com/office/drawing/2014/main" val="20000"/>
                    </a:ext>
                  </a:extLst>
                </a:gridCol>
              </a:tblGrid>
              <a:tr h="370840">
                <a:tc>
                  <a:txBody>
                    <a:bodyPr/>
                    <a:lstStyle/>
                    <a:p>
                      <a:r>
                        <a:rPr lang="eu-ES" dirty="0" smtClean="0"/>
                        <a:t>PROTEIN</a:t>
                      </a:r>
                      <a:r>
                        <a:rPr lang="eu-ES" baseline="0" dirty="0" smtClean="0"/>
                        <a:t> INTAKE</a:t>
                      </a:r>
                      <a:endParaRPr lang="eu-E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001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77899" y="860438"/>
            <a:ext cx="6610351" cy="430887"/>
          </a:xfrm>
          <a:prstGeom prst="rect">
            <a:avLst/>
          </a:prstGeom>
          <a:noFill/>
        </p:spPr>
        <p:txBody>
          <a:bodyPr wrap="square" rtlCol="0">
            <a:spAutoFit/>
          </a:bodyPr>
          <a:lstStyle/>
          <a:p>
            <a:pPr algn="just"/>
            <a:r>
              <a:rPr lang="en-GB" sz="2200" b="1" i="0" dirty="0" smtClean="0">
                <a:solidFill>
                  <a:srgbClr val="008000"/>
                </a:solidFill>
                <a:latin typeface="Arial" pitchFamily="18" charset="0"/>
              </a:rPr>
              <a:t>Achievements</a:t>
            </a:r>
          </a:p>
        </p:txBody>
      </p:sp>
      <p:sp>
        <p:nvSpPr>
          <p:cNvPr id="8" name="CuadroTexto 7"/>
          <p:cNvSpPr txBox="1"/>
          <p:nvPr/>
        </p:nvSpPr>
        <p:spPr>
          <a:xfrm>
            <a:off x="974225" y="1484784"/>
            <a:ext cx="7774239" cy="4093428"/>
          </a:xfrm>
          <a:prstGeom prst="rect">
            <a:avLst/>
          </a:prstGeom>
          <a:noFill/>
        </p:spPr>
        <p:txBody>
          <a:bodyPr wrap="square" rtlCol="0">
            <a:spAutoFit/>
          </a:bodyPr>
          <a:lstStyle/>
          <a:p>
            <a:pPr marL="457200" indent="-457200" algn="just">
              <a:buFont typeface="+mj-lt"/>
              <a:buAutoNum type="arabicPeriod"/>
            </a:pPr>
            <a:r>
              <a:rPr lang="en-GB" sz="2000" b="1" i="0" dirty="0" smtClean="0">
                <a:solidFill>
                  <a:srgbClr val="000000"/>
                </a:solidFill>
                <a:latin typeface="Arial" pitchFamily="18" charset="0"/>
              </a:rPr>
              <a:t>In 2014, the income guarantee system reached </a:t>
            </a:r>
            <a:r>
              <a:rPr lang="en-GB" sz="2000" b="1" i="0" dirty="0" smtClean="0">
                <a:solidFill>
                  <a:srgbClr val="376092"/>
                </a:solidFill>
                <a:latin typeface="Arial" pitchFamily="18" charset="0"/>
              </a:rPr>
              <a:t>72.9% </a:t>
            </a:r>
            <a:r>
              <a:rPr lang="en-GB" sz="2000" b="1" i="0" dirty="0" smtClean="0">
                <a:solidFill>
                  <a:srgbClr val="000000"/>
                </a:solidFill>
                <a:latin typeface="Arial" pitchFamily="18" charset="0"/>
              </a:rPr>
              <a:t>of the population at risk of poverty.</a:t>
            </a:r>
          </a:p>
          <a:p>
            <a:pPr marL="457200" indent="-457200" algn="just">
              <a:buFont typeface="+mj-lt"/>
              <a:buAutoNum type="arabicPeriod"/>
            </a:pPr>
            <a:endParaRPr lang="es-ES_tradnl" sz="2000" b="1" dirty="0">
              <a:latin typeface="Arial"/>
              <a:cs typeface="Arial"/>
            </a:endParaRPr>
          </a:p>
          <a:p>
            <a:pPr marL="457200" indent="-457200" algn="just">
              <a:buFont typeface="+mj-lt"/>
              <a:buAutoNum type="arabicPeriod"/>
            </a:pPr>
            <a:r>
              <a:rPr lang="en-GB" sz="2000" b="1" i="0" dirty="0" smtClean="0">
                <a:solidFill>
                  <a:srgbClr val="000000"/>
                </a:solidFill>
                <a:latin typeface="Arial" pitchFamily="18" charset="0"/>
              </a:rPr>
              <a:t>Access to the RGI manages to overcome real poverty in the case of </a:t>
            </a:r>
            <a:r>
              <a:rPr lang="en-GB" sz="2000" b="1" i="0" dirty="0" smtClean="0">
                <a:solidFill>
                  <a:srgbClr val="376092"/>
                </a:solidFill>
                <a:latin typeface="Arial" pitchFamily="18" charset="0"/>
              </a:rPr>
              <a:t>80,499 personas</a:t>
            </a:r>
            <a:r>
              <a:rPr lang="en-GB" sz="2000" b="1" i="0" dirty="0" smtClean="0">
                <a:solidFill>
                  <a:srgbClr val="000000"/>
                </a:solidFill>
                <a:latin typeface="Arial" pitchFamily="18" charset="0"/>
              </a:rPr>
              <a:t>,  </a:t>
            </a:r>
            <a:r>
              <a:rPr lang="en-GB" sz="2000" b="1" i="0" dirty="0" smtClean="0">
                <a:solidFill>
                  <a:srgbClr val="376092"/>
                </a:solidFill>
                <a:latin typeface="Arial" pitchFamily="18" charset="0"/>
              </a:rPr>
              <a:t>3.7 %</a:t>
            </a:r>
            <a:r>
              <a:rPr lang="en-GB" sz="2000" b="1" i="0" dirty="0" smtClean="0">
                <a:solidFill>
                  <a:srgbClr val="000000"/>
                </a:solidFill>
                <a:latin typeface="Arial" pitchFamily="18" charset="0"/>
              </a:rPr>
              <a:t> of the population of the BAC and  </a:t>
            </a:r>
            <a:r>
              <a:rPr lang="en-GB" sz="2000" b="1" i="0" dirty="0" smtClean="0">
                <a:solidFill>
                  <a:srgbClr val="376092"/>
                </a:solidFill>
                <a:latin typeface="Arial" pitchFamily="18" charset="0"/>
              </a:rPr>
              <a:t>38.7 % </a:t>
            </a:r>
            <a:r>
              <a:rPr lang="en-GB" sz="2000" b="1" i="0" dirty="0" smtClean="0">
                <a:solidFill>
                  <a:srgbClr val="000000"/>
                </a:solidFill>
                <a:latin typeface="Arial" pitchFamily="18" charset="0"/>
              </a:rPr>
              <a:t>of the population at risk (2014).</a:t>
            </a:r>
          </a:p>
          <a:p>
            <a:pPr marL="457200" indent="-457200" algn="just">
              <a:buFont typeface="+mj-lt"/>
              <a:buAutoNum type="arabicPeriod"/>
            </a:pPr>
            <a:endParaRPr lang="es-ES" sz="2000" b="1" dirty="0">
              <a:latin typeface="Arial"/>
              <a:cs typeface="Arial"/>
            </a:endParaRPr>
          </a:p>
          <a:p>
            <a:pPr marL="457200" indent="-457200" algn="just">
              <a:buFont typeface="+mj-lt"/>
              <a:buAutoNum type="arabicPeriod"/>
            </a:pPr>
            <a:r>
              <a:rPr lang="en-GB" sz="2000" b="1" i="0" dirty="0" smtClean="0">
                <a:solidFill>
                  <a:srgbClr val="000000"/>
                </a:solidFill>
                <a:latin typeface="Arial" pitchFamily="18" charset="0"/>
              </a:rPr>
              <a:t>Jobs safeguarded: </a:t>
            </a:r>
            <a:r>
              <a:rPr lang="en-GB" sz="2000" b="1" i="0" dirty="0" smtClean="0">
                <a:solidFill>
                  <a:srgbClr val="376092"/>
                </a:solidFill>
                <a:latin typeface="Arial" pitchFamily="18" charset="0"/>
              </a:rPr>
              <a:t>4,567</a:t>
            </a:r>
            <a:r>
              <a:rPr lang="en-GB" sz="2000" b="1" i="0" dirty="0" smtClean="0">
                <a:solidFill>
                  <a:srgbClr val="000000"/>
                </a:solidFill>
                <a:latin typeface="Arial" pitchFamily="18" charset="0"/>
              </a:rPr>
              <a:t> direct (via consumption) and </a:t>
            </a:r>
            <a:r>
              <a:rPr lang="en-GB" sz="2000" b="1" i="0" dirty="0" smtClean="0">
                <a:solidFill>
                  <a:srgbClr val="376092"/>
                </a:solidFill>
                <a:latin typeface="Arial" pitchFamily="18" charset="0"/>
              </a:rPr>
              <a:t>22,203</a:t>
            </a:r>
            <a:r>
              <a:rPr lang="en-GB" sz="2000" b="1" i="0" dirty="0" smtClean="0">
                <a:solidFill>
                  <a:srgbClr val="000000"/>
                </a:solidFill>
                <a:latin typeface="Arial" pitchFamily="18" charset="0"/>
              </a:rPr>
              <a:t> jobs indirectly (work incentives).</a:t>
            </a:r>
          </a:p>
          <a:p>
            <a:pPr marL="457200" indent="-457200" algn="just">
              <a:buFont typeface="+mj-lt"/>
              <a:buAutoNum type="arabicPeriod"/>
            </a:pPr>
            <a:endParaRPr lang="es-ES" sz="2000" b="1" dirty="0">
              <a:latin typeface="Arial"/>
              <a:cs typeface="Arial"/>
            </a:endParaRPr>
          </a:p>
          <a:p>
            <a:pPr marL="457200" indent="-457200" algn="just">
              <a:buFont typeface="+mj-lt"/>
              <a:buAutoNum type="arabicPeriod"/>
            </a:pPr>
            <a:r>
              <a:rPr lang="en-GB" sz="2000" b="1" i="0" dirty="0" smtClean="0">
                <a:solidFill>
                  <a:srgbClr val="000000"/>
                </a:solidFill>
                <a:latin typeface="Arial" pitchFamily="18" charset="0"/>
              </a:rPr>
              <a:t>The Basque GDP would shrink by around </a:t>
            </a:r>
            <a:r>
              <a:rPr lang="en-GB" sz="2000" b="1" i="0" dirty="0" smtClean="0">
                <a:solidFill>
                  <a:srgbClr val="376092"/>
                </a:solidFill>
                <a:latin typeface="Arial" pitchFamily="18" charset="0"/>
              </a:rPr>
              <a:t>2 %</a:t>
            </a:r>
            <a:r>
              <a:rPr lang="en-GB" sz="2000" b="1" i="0" dirty="0" smtClean="0">
                <a:solidFill>
                  <a:srgbClr val="000000"/>
                </a:solidFill>
                <a:latin typeface="Arial" pitchFamily="18" charset="0"/>
              </a:rPr>
              <a:t> in the case of nearing the lack of welfare rates recorded in Madrid and Catalonia.</a:t>
            </a:r>
          </a:p>
        </p:txBody>
      </p:sp>
    </p:spTree>
    <p:extLst>
      <p:ext uri="{BB962C8B-B14F-4D97-AF65-F5344CB8AC3E}">
        <p14:creationId xmlns:p14="http://schemas.microsoft.com/office/powerpoint/2010/main" val="233266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77899" y="860438"/>
            <a:ext cx="6610351" cy="430887"/>
          </a:xfrm>
          <a:prstGeom prst="rect">
            <a:avLst/>
          </a:prstGeom>
          <a:noFill/>
        </p:spPr>
        <p:txBody>
          <a:bodyPr wrap="square" rtlCol="0">
            <a:spAutoFit/>
          </a:bodyPr>
          <a:lstStyle/>
          <a:p>
            <a:pPr algn="just"/>
            <a:r>
              <a:rPr lang="en-GB" sz="2200" b="1" i="0" dirty="0" smtClean="0">
                <a:solidFill>
                  <a:srgbClr val="008000"/>
                </a:solidFill>
                <a:latin typeface="Arial" pitchFamily="18" charset="0"/>
              </a:rPr>
              <a:t>SOCIAL COHESION</a:t>
            </a:r>
          </a:p>
        </p:txBody>
      </p:sp>
      <p:pic>
        <p:nvPicPr>
          <p:cNvPr id="4" name="Imagen 3"/>
          <p:cNvPicPr>
            <a:picLocks noChangeAspect="1"/>
          </p:cNvPicPr>
          <p:nvPr/>
        </p:nvPicPr>
        <p:blipFill>
          <a:blip r:embed="rId3" cstate="print"/>
          <a:stretch>
            <a:fillRect/>
          </a:stretch>
        </p:blipFill>
        <p:spPr>
          <a:xfrm>
            <a:off x="2771800" y="1420264"/>
            <a:ext cx="6343237" cy="5107396"/>
          </a:xfrm>
          <a:prstGeom prst="rect">
            <a:avLst/>
          </a:prstGeom>
        </p:spPr>
      </p:pic>
      <p:pic>
        <p:nvPicPr>
          <p:cNvPr id="5" name="Imagen 4"/>
          <p:cNvPicPr>
            <a:picLocks noChangeAspect="1"/>
          </p:cNvPicPr>
          <p:nvPr/>
        </p:nvPicPr>
        <p:blipFill>
          <a:blip r:embed="rId4" cstate="print"/>
          <a:stretch>
            <a:fillRect/>
          </a:stretch>
        </p:blipFill>
        <p:spPr>
          <a:xfrm>
            <a:off x="2627784" y="1245759"/>
            <a:ext cx="7535425" cy="349009"/>
          </a:xfrm>
          <a:prstGeom prst="rect">
            <a:avLst/>
          </a:prstGeom>
        </p:spPr>
      </p:pic>
      <p:pic>
        <p:nvPicPr>
          <p:cNvPr id="9" name="Imagen 8"/>
          <p:cNvPicPr>
            <a:picLocks noChangeAspect="1"/>
          </p:cNvPicPr>
          <p:nvPr/>
        </p:nvPicPr>
        <p:blipFill>
          <a:blip r:embed="rId5" cstate="print"/>
          <a:stretch>
            <a:fillRect/>
          </a:stretch>
        </p:blipFill>
        <p:spPr>
          <a:xfrm>
            <a:off x="539552" y="6021288"/>
            <a:ext cx="5761815" cy="448040"/>
          </a:xfrm>
          <a:prstGeom prst="rect">
            <a:avLst/>
          </a:prstGeom>
        </p:spPr>
      </p:pic>
    </p:spTree>
    <p:extLst>
      <p:ext uri="{BB962C8B-B14F-4D97-AF65-F5344CB8AC3E}">
        <p14:creationId xmlns:p14="http://schemas.microsoft.com/office/powerpoint/2010/main" val="267701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5576" y="1156097"/>
            <a:ext cx="7937897" cy="4001095"/>
          </a:xfrm>
          <a:prstGeom prst="rect">
            <a:avLst/>
          </a:prstGeom>
          <a:noFill/>
        </p:spPr>
        <p:txBody>
          <a:bodyPr wrap="square" rtlCol="0">
            <a:spAutoFit/>
          </a:bodyPr>
          <a:lstStyle/>
          <a:p>
            <a:pPr algn="ctr"/>
            <a:endParaRPr lang="es-ES" sz="1400" b="1" dirty="0" smtClean="0">
              <a:solidFill>
                <a:srgbClr val="008000"/>
              </a:solidFill>
              <a:latin typeface="Arial"/>
              <a:cs typeface="Arial"/>
            </a:endParaRPr>
          </a:p>
          <a:p>
            <a:pPr algn="ctr"/>
            <a:r>
              <a:rPr lang="en-GB" sz="6000" b="1" dirty="0" smtClean="0">
                <a:solidFill>
                  <a:srgbClr val="008000"/>
                </a:solidFill>
                <a:latin typeface="Arial" pitchFamily="18" charset="0"/>
              </a:rPr>
              <a:t>Background to the </a:t>
            </a:r>
            <a:r>
              <a:rPr lang="en-GB" sz="6000" b="1" i="0" dirty="0" smtClean="0">
                <a:solidFill>
                  <a:srgbClr val="008000"/>
                </a:solidFill>
                <a:latin typeface="Arial" pitchFamily="18" charset="0"/>
              </a:rPr>
              <a:t>introduction of the Income Support Benefit</a:t>
            </a:r>
          </a:p>
        </p:txBody>
      </p:sp>
    </p:spTree>
    <p:extLst>
      <p:ext uri="{BB962C8B-B14F-4D97-AF65-F5344CB8AC3E}">
        <p14:creationId xmlns:p14="http://schemas.microsoft.com/office/powerpoint/2010/main" val="1803369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77899" y="860438"/>
            <a:ext cx="6610351" cy="430887"/>
          </a:xfrm>
          <a:prstGeom prst="rect">
            <a:avLst/>
          </a:prstGeom>
          <a:noFill/>
        </p:spPr>
        <p:txBody>
          <a:bodyPr wrap="square" rtlCol="0">
            <a:spAutoFit/>
          </a:bodyPr>
          <a:lstStyle/>
          <a:p>
            <a:pPr algn="just"/>
            <a:r>
              <a:rPr lang="en-GB" sz="2200" b="1" i="0" dirty="0" smtClean="0">
                <a:solidFill>
                  <a:srgbClr val="008000"/>
                </a:solidFill>
                <a:latin typeface="Arial" pitchFamily="18" charset="0"/>
              </a:rPr>
              <a:t>SOCIAL COHESION</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18" t="45292" r="28627" b="14626"/>
          <a:stretch/>
        </p:blipFill>
        <p:spPr bwMode="auto">
          <a:xfrm>
            <a:off x="977899" y="1772816"/>
            <a:ext cx="7338517"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209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7"/>
          <p:cNvSpPr txBox="1">
            <a:spLocks/>
          </p:cNvSpPr>
          <p:nvPr/>
        </p:nvSpPr>
        <p:spPr>
          <a:xfrm>
            <a:off x="1691680" y="897452"/>
            <a:ext cx="5461992" cy="4715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0" i="0" dirty="0" smtClean="0">
                <a:solidFill>
                  <a:srgbClr val="4BACC6"/>
                </a:solidFill>
                <a:effectLst>
                  <a:outerShdw blurRad="38100" dist="38100" dir="2700000" algn="tl">
                    <a:srgbClr val="000000">
                      <a:alpha val="43137"/>
                    </a:srgbClr>
                  </a:outerShdw>
                </a:effectLst>
              </a:rPr>
              <a:t>HUMAN DEVELOPMENT </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49" t="48539" r="30817" b="11688"/>
          <a:stretch/>
        </p:blipFill>
        <p:spPr bwMode="auto">
          <a:xfrm>
            <a:off x="1043608" y="1988840"/>
            <a:ext cx="712879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87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57" t="51137" r="30543" b="9740"/>
          <a:stretch/>
        </p:blipFill>
        <p:spPr bwMode="auto">
          <a:xfrm>
            <a:off x="2100733" y="2276872"/>
            <a:ext cx="4762005" cy="286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44045" y="1097582"/>
            <a:ext cx="2494337" cy="369332"/>
          </a:xfrm>
          <a:prstGeom prst="rect">
            <a:avLst/>
          </a:prstGeom>
        </p:spPr>
        <p:txBody>
          <a:bodyPr wrap="none">
            <a:spAutoFit/>
          </a:bodyPr>
          <a:lstStyle/>
          <a:p>
            <a:r>
              <a:rPr lang="en-GB" dirty="0">
                <a:solidFill>
                  <a:srgbClr val="4BACC6"/>
                </a:solidFill>
                <a:effectLst>
                  <a:outerShdw blurRad="38100" dist="38100" dir="2700000" algn="tl">
                    <a:srgbClr val="000000">
                      <a:alpha val="43137"/>
                    </a:srgbClr>
                  </a:outerShdw>
                </a:effectLst>
              </a:rPr>
              <a:t>HUMAN DEVELOPMENT </a:t>
            </a:r>
          </a:p>
        </p:txBody>
      </p:sp>
    </p:spTree>
    <p:extLst>
      <p:ext uri="{BB962C8B-B14F-4D97-AF65-F5344CB8AC3E}">
        <p14:creationId xmlns:p14="http://schemas.microsoft.com/office/powerpoint/2010/main" val="3404490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40" t="51299" r="30635" b="9578"/>
          <a:stretch/>
        </p:blipFill>
        <p:spPr bwMode="auto">
          <a:xfrm>
            <a:off x="1115616" y="1124744"/>
            <a:ext cx="720080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Tabla"/>
          <p:cNvGraphicFramePr>
            <a:graphicFrameLocks noGrp="1"/>
          </p:cNvGraphicFramePr>
          <p:nvPr>
            <p:extLst>
              <p:ext uri="{D42A27DB-BD31-4B8C-83A1-F6EECF244321}">
                <p14:modId xmlns:p14="http://schemas.microsoft.com/office/powerpoint/2010/main" val="2018014310"/>
              </p:ext>
            </p:extLst>
          </p:nvPr>
        </p:nvGraphicFramePr>
        <p:xfrm>
          <a:off x="1187624" y="745956"/>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u-ES" dirty="0" smtClean="0"/>
                        <a:t>UNEMPLOYMENT</a:t>
                      </a:r>
                      <a:r>
                        <a:rPr lang="eu-ES" baseline="0" dirty="0" smtClean="0"/>
                        <a:t> </a:t>
                      </a:r>
                      <a:endParaRPr lang="eu-E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2202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77900" y="1301750"/>
            <a:ext cx="7770564" cy="1107996"/>
          </a:xfrm>
          <a:prstGeom prst="rect">
            <a:avLst/>
          </a:prstGeom>
          <a:noFill/>
        </p:spPr>
        <p:txBody>
          <a:bodyPr wrap="square" rtlCol="0">
            <a:spAutoFit/>
          </a:bodyPr>
          <a:lstStyle/>
          <a:p>
            <a:pPr algn="just"/>
            <a:r>
              <a:rPr lang="en-GB" sz="2200" b="1" i="0" dirty="0" smtClean="0">
                <a:solidFill>
                  <a:srgbClr val="008000"/>
                </a:solidFill>
                <a:latin typeface="Arial" pitchFamily="18" charset="0"/>
              </a:rPr>
              <a:t>Conclusion:</a:t>
            </a:r>
          </a:p>
          <a:p>
            <a:pPr algn="just"/>
            <a:r>
              <a:rPr lang="en-GB" sz="2200" b="1" i="0" dirty="0" smtClean="0">
                <a:solidFill>
                  <a:srgbClr val="008000"/>
                </a:solidFill>
                <a:latin typeface="Arial" pitchFamily="18" charset="0"/>
              </a:rPr>
              <a:t>Two positive aspects of the Income Support and Social Inclusion System in the Basque Country</a:t>
            </a:r>
          </a:p>
        </p:txBody>
      </p:sp>
      <p:sp>
        <p:nvSpPr>
          <p:cNvPr id="8" name="CuadroTexto 7"/>
          <p:cNvSpPr txBox="1"/>
          <p:nvPr/>
        </p:nvSpPr>
        <p:spPr>
          <a:xfrm>
            <a:off x="1022350" y="2625214"/>
            <a:ext cx="6692900" cy="3046988"/>
          </a:xfrm>
          <a:prstGeom prst="rect">
            <a:avLst/>
          </a:prstGeom>
          <a:noFill/>
        </p:spPr>
        <p:txBody>
          <a:bodyPr wrap="square" rtlCol="0">
            <a:spAutoFit/>
          </a:bodyPr>
          <a:lstStyle/>
          <a:p>
            <a:pPr algn="just">
              <a:lnSpc>
                <a:spcPct val="120000"/>
              </a:lnSpc>
            </a:pPr>
            <a:r>
              <a:rPr lang="en-GB" sz="1600" b="1" i="0" dirty="0" smtClean="0">
                <a:solidFill>
                  <a:srgbClr val="000000"/>
                </a:solidFill>
                <a:latin typeface="Arial" pitchFamily="18" charset="0"/>
              </a:rPr>
              <a:t>The system in place is not perfect and has limitations, but the outcome has two clear positive aspects:</a:t>
            </a:r>
          </a:p>
          <a:p>
            <a:pPr algn="just">
              <a:lnSpc>
                <a:spcPct val="120000"/>
              </a:lnSpc>
            </a:pPr>
            <a:endParaRPr lang="es-ES" sz="1600" b="1" dirty="0">
              <a:latin typeface="Arial"/>
              <a:cs typeface="Arial"/>
            </a:endParaRPr>
          </a:p>
          <a:p>
            <a:pPr marL="265113" indent="-265113" algn="just">
              <a:lnSpc>
                <a:spcPct val="120000"/>
              </a:lnSpc>
            </a:pPr>
            <a:r>
              <a:rPr lang="en-GB" sz="1400" b="0" i="0" dirty="0" smtClean="0">
                <a:solidFill>
                  <a:srgbClr val="000000"/>
                </a:solidFill>
                <a:latin typeface="Arial" pitchFamily="18" charset="0"/>
              </a:rPr>
              <a:t>a) The foundations have been laid for a welfare model, whose fundamental features have been upheld for 25 years in the Basque Country</a:t>
            </a:r>
            <a:r>
              <a:rPr lang="en-GB" sz="1400" dirty="0" smtClean="0">
                <a:solidFill>
                  <a:srgbClr val="000000"/>
                </a:solidFill>
                <a:latin typeface="Arial" pitchFamily="18" charset="0"/>
              </a:rPr>
              <a:t> and</a:t>
            </a:r>
            <a:r>
              <a:rPr lang="en-GB" sz="1400" b="0" i="0" dirty="0" smtClean="0">
                <a:solidFill>
                  <a:srgbClr val="000000"/>
                </a:solidFill>
                <a:latin typeface="Arial" pitchFamily="18" charset="0"/>
              </a:rPr>
              <a:t> which has contributed to the differential improvement of the economic and social position of the Basque Country in the European and State context.</a:t>
            </a:r>
          </a:p>
          <a:p>
            <a:pPr marL="265113" indent="-265113">
              <a:lnSpc>
                <a:spcPct val="120000"/>
              </a:lnSpc>
            </a:pPr>
            <a:endParaRPr lang="es-ES" sz="1400" dirty="0">
              <a:latin typeface="Arial"/>
              <a:cs typeface="Arial"/>
            </a:endParaRPr>
          </a:p>
          <a:p>
            <a:pPr marL="265113" indent="-265113" algn="just">
              <a:lnSpc>
                <a:spcPct val="120000"/>
              </a:lnSpc>
            </a:pPr>
            <a:r>
              <a:rPr lang="en-GB" sz="1400" b="0" i="0" dirty="0" smtClean="0">
                <a:solidFill>
                  <a:srgbClr val="000000"/>
                </a:solidFill>
                <a:latin typeface="Arial" pitchFamily="18" charset="0"/>
              </a:rPr>
              <a:t>b) A basis of spending on income support policies has been positively integrated in the social model. This facilitates any scheme to reform, progress or improve that Basque society may consider in the future.</a:t>
            </a:r>
          </a:p>
        </p:txBody>
      </p:sp>
    </p:spTree>
    <p:extLst>
      <p:ext uri="{BB962C8B-B14F-4D97-AF65-F5344CB8AC3E}">
        <p14:creationId xmlns:p14="http://schemas.microsoft.com/office/powerpoint/2010/main" val="2210681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67952" y="548680"/>
            <a:ext cx="7937898" cy="507831"/>
          </a:xfrm>
          <a:prstGeom prst="rect">
            <a:avLst/>
          </a:prstGeom>
          <a:noFill/>
        </p:spPr>
        <p:txBody>
          <a:bodyPr wrap="square" rtlCol="0">
            <a:spAutoFit/>
          </a:bodyPr>
          <a:lstStyle/>
          <a:p>
            <a:pPr algn="just"/>
            <a:endParaRPr lang="es-ES" sz="500" b="1" dirty="0" smtClean="0">
              <a:solidFill>
                <a:srgbClr val="008000"/>
              </a:solidFill>
              <a:latin typeface="Arial"/>
              <a:cs typeface="Arial"/>
            </a:endParaRPr>
          </a:p>
          <a:p>
            <a:pPr algn="just"/>
            <a:r>
              <a:rPr lang="en-GB" sz="2200" b="1" i="0" dirty="0" smtClean="0">
                <a:solidFill>
                  <a:srgbClr val="008000"/>
                </a:solidFill>
                <a:latin typeface="Arial" pitchFamily="18" charset="0"/>
              </a:rPr>
              <a:t>Main characteristics</a:t>
            </a:r>
          </a:p>
        </p:txBody>
      </p:sp>
      <p:sp>
        <p:nvSpPr>
          <p:cNvPr id="8" name="CuadroTexto 7"/>
          <p:cNvSpPr txBox="1"/>
          <p:nvPr/>
        </p:nvSpPr>
        <p:spPr>
          <a:xfrm>
            <a:off x="767952" y="1556792"/>
            <a:ext cx="8280920" cy="1163395"/>
          </a:xfrm>
          <a:prstGeom prst="rect">
            <a:avLst/>
          </a:prstGeom>
          <a:noFill/>
        </p:spPr>
        <p:txBody>
          <a:bodyPr wrap="square" rtlCol="0">
            <a:spAutoFit/>
          </a:bodyPr>
          <a:lstStyle/>
          <a:p>
            <a:pPr marL="268288" indent="-268288">
              <a:lnSpc>
                <a:spcPct val="120000"/>
              </a:lnSpc>
            </a:pPr>
            <a:r>
              <a:rPr lang="en-GB" sz="2000" b="1" dirty="0">
                <a:solidFill>
                  <a:srgbClr val="376092"/>
                </a:solidFill>
                <a:effectLst>
                  <a:outerShdw blurRad="38100" dist="38100" dir="2700000" algn="tl">
                    <a:srgbClr val="000000">
                      <a:alpha val="43137"/>
                    </a:srgbClr>
                  </a:outerShdw>
                </a:effectLst>
                <a:latin typeface="Arial" pitchFamily="18" charset="0"/>
              </a:rPr>
              <a:t>5</a:t>
            </a:r>
            <a:r>
              <a:rPr lang="en-GB" sz="2000" b="1" i="0" dirty="0" smtClean="0">
                <a:solidFill>
                  <a:srgbClr val="376092"/>
                </a:solidFill>
                <a:effectLst>
                  <a:outerShdw blurRad="38100" dist="38100" dir="2700000" algn="tl">
                    <a:srgbClr val="000000">
                      <a:alpha val="43137"/>
                    </a:srgbClr>
                  </a:outerShdw>
                </a:effectLst>
                <a:latin typeface="Arial" pitchFamily="18" charset="0"/>
              </a:rPr>
              <a:t>. RGI beneficiaries SEARCH ACTIVELY for work:</a:t>
            </a:r>
          </a:p>
          <a:p>
            <a:pPr marL="268288" indent="-268288">
              <a:lnSpc>
                <a:spcPct val="120000"/>
              </a:lnSpc>
            </a:pPr>
            <a:endParaRPr lang="en-GB" sz="2000" b="1" i="0" dirty="0" smtClean="0">
              <a:solidFill>
                <a:srgbClr val="376092"/>
              </a:solidFill>
              <a:effectLst>
                <a:outerShdw blurRad="38100" dist="38100" dir="2700000" algn="tl">
                  <a:srgbClr val="000000">
                    <a:alpha val="43137"/>
                  </a:srgbClr>
                </a:outerShdw>
              </a:effectLst>
              <a:latin typeface="Arial" pitchFamily="18" charset="0"/>
            </a:endParaRPr>
          </a:p>
          <a:p>
            <a:pPr marL="2017712" lvl="3" indent="-285750" algn="just">
              <a:lnSpc>
                <a:spcPct val="120000"/>
              </a:lnSpc>
              <a:buFont typeface="Arial" panose="020B0604020202020204" pitchFamily="34" charset="0"/>
              <a:buChar char="•"/>
            </a:pPr>
            <a:endParaRPr lang="es-ES" dirty="0" smtClean="0">
              <a:solidFill>
                <a:schemeClr val="accent2">
                  <a:lumMod val="75000"/>
                </a:schemeClr>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4" t="42608" r="34451" b="16409"/>
          <a:stretch/>
        </p:blipFill>
        <p:spPr bwMode="auto">
          <a:xfrm>
            <a:off x="767952" y="2734607"/>
            <a:ext cx="8277102" cy="290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467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penultimosdias.com/wp-content/uploads/2011/12/fukuyama-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000" y="1666113"/>
            <a:ext cx="5400600" cy="348251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755396" y="1296781"/>
            <a:ext cx="1505540" cy="369332"/>
          </a:xfrm>
          <a:prstGeom prst="rect">
            <a:avLst/>
          </a:prstGeom>
        </p:spPr>
        <p:txBody>
          <a:bodyPr wrap="none">
            <a:spAutoFit/>
          </a:bodyPr>
          <a:lstStyle/>
          <a:p>
            <a:pPr algn="just"/>
            <a:r>
              <a:rPr lang="es-ES" b="1" dirty="0" smtClean="0">
                <a:solidFill>
                  <a:srgbClr val="008000"/>
                </a:solidFill>
                <a:latin typeface="Arial"/>
                <a:cs typeface="Arial"/>
              </a:rPr>
              <a:t>REFLEXION</a:t>
            </a:r>
            <a:endParaRPr lang="es-ES" b="1" dirty="0">
              <a:solidFill>
                <a:srgbClr val="008000"/>
              </a:solidFill>
              <a:latin typeface="Arial"/>
              <a:cs typeface="Arial"/>
            </a:endParaRPr>
          </a:p>
        </p:txBody>
      </p:sp>
      <p:graphicFrame>
        <p:nvGraphicFramePr>
          <p:cNvPr id="5" name="4 Tabla"/>
          <p:cNvGraphicFramePr>
            <a:graphicFrameLocks noGrp="1"/>
          </p:cNvGraphicFramePr>
          <p:nvPr>
            <p:extLst>
              <p:ext uri="{D42A27DB-BD31-4B8C-83A1-F6EECF244321}">
                <p14:modId xmlns:p14="http://schemas.microsoft.com/office/powerpoint/2010/main" val="427627313"/>
              </p:ext>
            </p:extLst>
          </p:nvPr>
        </p:nvGraphicFramePr>
        <p:xfrm>
          <a:off x="1508166" y="5301208"/>
          <a:ext cx="6096000" cy="914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u-ES" dirty="0" smtClean="0"/>
                        <a:t>WE</a:t>
                      </a:r>
                      <a:r>
                        <a:rPr lang="eu-ES" baseline="0" dirty="0" smtClean="0"/>
                        <a:t> FIRLY BET FOR ECONOMIC SYSTEMS AT THE SERVICE OF THE HUMAN BEINGS, THOSE ARE THE ONES THAT ERADICATE PROVERTY</a:t>
                      </a:r>
                      <a:endParaRPr lang="eu-ES"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16319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ltima hoja.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325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67953" y="1020136"/>
            <a:ext cx="7937897" cy="507831"/>
          </a:xfrm>
          <a:prstGeom prst="rect">
            <a:avLst/>
          </a:prstGeom>
          <a:noFill/>
        </p:spPr>
        <p:txBody>
          <a:bodyPr wrap="square" rtlCol="0">
            <a:spAutoFit/>
          </a:bodyPr>
          <a:lstStyle/>
          <a:p>
            <a:pPr algn="just"/>
            <a:endParaRPr lang="es-ES" sz="500" b="1" dirty="0" smtClean="0">
              <a:solidFill>
                <a:srgbClr val="008000"/>
              </a:solidFill>
              <a:latin typeface="Arial"/>
              <a:cs typeface="Arial"/>
            </a:endParaRPr>
          </a:p>
          <a:p>
            <a:pPr algn="just"/>
            <a:r>
              <a:rPr lang="en-GB" sz="2200" b="1" i="0" dirty="0" smtClean="0">
                <a:solidFill>
                  <a:srgbClr val="008000"/>
                </a:solidFill>
                <a:latin typeface="Arial" pitchFamily="18" charset="0"/>
              </a:rPr>
              <a:t>Background</a:t>
            </a:r>
          </a:p>
        </p:txBody>
      </p:sp>
      <p:sp>
        <p:nvSpPr>
          <p:cNvPr id="8" name="CuadroTexto 7"/>
          <p:cNvSpPr txBox="1"/>
          <p:nvPr/>
        </p:nvSpPr>
        <p:spPr>
          <a:xfrm>
            <a:off x="611561" y="1563874"/>
            <a:ext cx="8352928" cy="4173450"/>
          </a:xfrm>
          <a:prstGeom prst="rect">
            <a:avLst/>
          </a:prstGeom>
          <a:noFill/>
        </p:spPr>
        <p:txBody>
          <a:bodyPr wrap="square" rtlCol="0">
            <a:spAutoFit/>
          </a:bodyPr>
          <a:lstStyle/>
          <a:p>
            <a:pPr algn="just">
              <a:lnSpc>
                <a:spcPct val="120000"/>
              </a:lnSpc>
            </a:pPr>
            <a:endParaRPr lang="es-ES" sz="1200" dirty="0" smtClean="0">
              <a:latin typeface="Arial" panose="020B0604020202020204" pitchFamily="34" charset="0"/>
              <a:cs typeface="Arial" panose="020B0604020202020204" pitchFamily="34" charset="0"/>
            </a:endParaRPr>
          </a:p>
          <a:p>
            <a:pPr algn="just">
              <a:lnSpc>
                <a:spcPct val="120000"/>
              </a:lnSpc>
            </a:pPr>
            <a:endParaRPr lang="es-ES_tradnl" sz="900" dirty="0" smtClean="0">
              <a:latin typeface="Arial" panose="020B0604020202020204" pitchFamily="34" charset="0"/>
              <a:cs typeface="Arial" panose="020B0604020202020204" pitchFamily="34" charset="0"/>
            </a:endParaRPr>
          </a:p>
          <a:p>
            <a:pPr algn="just">
              <a:lnSpc>
                <a:spcPct val="120000"/>
              </a:lnSpc>
            </a:pPr>
            <a:r>
              <a:rPr lang="en-GB" sz="2000" b="0" i="0" dirty="0" smtClean="0">
                <a:solidFill>
                  <a:srgbClr val="000000"/>
                </a:solidFill>
                <a:latin typeface="Arial" pitchFamily="18" charset="0"/>
              </a:rPr>
              <a:t>25 years ago	</a:t>
            </a:r>
            <a:r>
              <a:rPr lang="en-GB" sz="2000" b="1" i="0" dirty="0" smtClean="0">
                <a:solidFill>
                  <a:srgbClr val="000000"/>
                </a:solidFill>
                <a:effectLst>
                  <a:outerShdw blurRad="38100" dist="38100" dir="2700000" algn="tl">
                    <a:srgbClr val="000000">
                      <a:alpha val="43137"/>
                    </a:srgbClr>
                  </a:outerShdw>
                </a:effectLst>
                <a:latin typeface="Arial" pitchFamily="18" charset="0"/>
              </a:rPr>
              <a:t>INDUSTRIAL CRISIS</a:t>
            </a:r>
          </a:p>
          <a:p>
            <a:pPr lvl="1" algn="just">
              <a:lnSpc>
                <a:spcPct val="120000"/>
              </a:lnSpc>
            </a:pPr>
            <a:r>
              <a:rPr lang="en-GB" sz="2000" b="0" i="0" dirty="0" smtClean="0">
                <a:solidFill>
                  <a:srgbClr val="C0504D"/>
                </a:solidFill>
                <a:latin typeface="Arial" pitchFamily="18" charset="0"/>
              </a:rPr>
              <a:t>Basque unemployment rates</a:t>
            </a:r>
          </a:p>
          <a:p>
            <a:pPr lvl="1" algn="just">
              <a:lnSpc>
                <a:spcPct val="120000"/>
              </a:lnSpc>
            </a:pPr>
            <a:r>
              <a:rPr lang="en-GB" sz="2000" b="0" i="0" dirty="0" smtClean="0">
                <a:solidFill>
                  <a:srgbClr val="1F497D"/>
                </a:solidFill>
                <a:latin typeface="Arial" pitchFamily="18" charset="0"/>
              </a:rPr>
              <a:t>	</a:t>
            </a:r>
            <a:r>
              <a:rPr lang="en-GB" sz="1800" b="0" i="0" dirty="0" smtClean="0">
                <a:solidFill>
                  <a:srgbClr val="1F497D"/>
                </a:solidFill>
                <a:latin typeface="Arial" pitchFamily="18" charset="0"/>
              </a:rPr>
              <a:t>1973	unemployment rate nearly zero</a:t>
            </a:r>
          </a:p>
          <a:p>
            <a:pPr lvl="1" algn="just">
              <a:lnSpc>
                <a:spcPct val="120000"/>
              </a:lnSpc>
            </a:pPr>
            <a:r>
              <a:rPr lang="en-GB" sz="1800" b="0" i="0" dirty="0" smtClean="0">
                <a:solidFill>
                  <a:srgbClr val="1F497D"/>
                </a:solidFill>
                <a:latin typeface="Arial" pitchFamily="18" charset="0"/>
              </a:rPr>
              <a:t>	1984	unemployment rate 22.5 %</a:t>
            </a:r>
          </a:p>
          <a:p>
            <a:pPr lvl="1" algn="just">
              <a:lnSpc>
                <a:spcPct val="120000"/>
              </a:lnSpc>
            </a:pPr>
            <a:endParaRPr lang="es-ES_tradnl" sz="1400" dirty="0" smtClean="0">
              <a:solidFill>
                <a:schemeClr val="tx2"/>
              </a:solidFill>
              <a:latin typeface="Arial" panose="020B0604020202020204" pitchFamily="34" charset="0"/>
              <a:cs typeface="Arial" panose="020B0604020202020204" pitchFamily="34" charset="0"/>
            </a:endParaRPr>
          </a:p>
          <a:p>
            <a:pPr lvl="1" algn="just">
              <a:lnSpc>
                <a:spcPct val="120000"/>
              </a:lnSpc>
            </a:pPr>
            <a:r>
              <a:rPr lang="en-GB" sz="2000" b="0" i="0" dirty="0" smtClean="0">
                <a:solidFill>
                  <a:srgbClr val="C0504D"/>
                </a:solidFill>
                <a:latin typeface="Arial" pitchFamily="18" charset="0"/>
              </a:rPr>
              <a:t>Basque GDP</a:t>
            </a:r>
          </a:p>
          <a:p>
            <a:pPr marL="914400" lvl="3" algn="just">
              <a:lnSpc>
                <a:spcPct val="120000"/>
              </a:lnSpc>
            </a:pPr>
            <a:r>
              <a:rPr lang="en-GB" sz="1800" b="0" i="0" dirty="0" smtClean="0">
                <a:solidFill>
                  <a:srgbClr val="1F497D"/>
                </a:solidFill>
                <a:latin typeface="Arial" pitchFamily="18" charset="0"/>
              </a:rPr>
              <a:t>1975-1985 negative growth -0.3 % (+1.7 % Spain)</a:t>
            </a:r>
          </a:p>
          <a:p>
            <a:pPr marL="914400" lvl="3" algn="just">
              <a:lnSpc>
                <a:spcPct val="120000"/>
              </a:lnSpc>
            </a:pPr>
            <a:endParaRPr lang="es-ES_tradnl" sz="1400" dirty="0" smtClean="0">
              <a:solidFill>
                <a:schemeClr val="tx2"/>
              </a:solidFill>
              <a:latin typeface="Arial" panose="020B0604020202020204" pitchFamily="34" charset="0"/>
              <a:cs typeface="Arial" panose="020B0604020202020204" pitchFamily="34" charset="0"/>
            </a:endParaRPr>
          </a:p>
          <a:p>
            <a:pPr lvl="1" algn="just">
              <a:lnSpc>
                <a:spcPct val="120000"/>
              </a:lnSpc>
            </a:pPr>
            <a:r>
              <a:rPr lang="en-GB" sz="2000" b="0" i="0" dirty="0" smtClean="0">
                <a:solidFill>
                  <a:srgbClr val="C0504D"/>
                </a:solidFill>
                <a:latin typeface="Arial" pitchFamily="18" charset="0"/>
              </a:rPr>
              <a:t>Per capita income </a:t>
            </a:r>
          </a:p>
          <a:p>
            <a:pPr marL="914400" lvl="3" algn="just">
              <a:lnSpc>
                <a:spcPct val="120000"/>
              </a:lnSpc>
            </a:pPr>
            <a:r>
              <a:rPr lang="en-GB" sz="1800" b="0" i="0" dirty="0" smtClean="0">
                <a:solidFill>
                  <a:srgbClr val="1F497D"/>
                </a:solidFill>
                <a:latin typeface="Arial" pitchFamily="18" charset="0"/>
              </a:rPr>
              <a:t>Only autonomous community where it fell between 1973 and 1981</a:t>
            </a:r>
          </a:p>
          <a:p>
            <a:pPr marL="914400" lvl="3" algn="just">
              <a:lnSpc>
                <a:spcPct val="120000"/>
              </a:lnSpc>
            </a:pPr>
            <a:r>
              <a:rPr lang="en-GB" sz="1800" b="0" i="0" dirty="0" smtClean="0">
                <a:solidFill>
                  <a:srgbClr val="1F497D"/>
                </a:solidFill>
                <a:latin typeface="Arial" pitchFamily="18" charset="0"/>
              </a:rPr>
              <a:t>Bizkaia:	from 2nd position in the State ranking to 21st in 1985</a:t>
            </a:r>
          </a:p>
        </p:txBody>
      </p:sp>
    </p:spTree>
    <p:extLst>
      <p:ext uri="{BB962C8B-B14F-4D97-AF65-F5344CB8AC3E}">
        <p14:creationId xmlns:p14="http://schemas.microsoft.com/office/powerpoint/2010/main" val="783422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67953" y="1020136"/>
            <a:ext cx="7937897" cy="507831"/>
          </a:xfrm>
          <a:prstGeom prst="rect">
            <a:avLst/>
          </a:prstGeom>
          <a:noFill/>
        </p:spPr>
        <p:txBody>
          <a:bodyPr wrap="square" rtlCol="0">
            <a:spAutoFit/>
          </a:bodyPr>
          <a:lstStyle/>
          <a:p>
            <a:pPr algn="just"/>
            <a:endParaRPr lang="en-US" sz="500" b="1" dirty="0" smtClean="0">
              <a:solidFill>
                <a:srgbClr val="008000"/>
              </a:solidFill>
              <a:latin typeface="Arial"/>
              <a:cs typeface="Arial"/>
            </a:endParaRPr>
          </a:p>
          <a:p>
            <a:pPr algn="just"/>
            <a:r>
              <a:rPr lang="en-US" sz="2200" b="1" dirty="0" smtClean="0">
                <a:solidFill>
                  <a:srgbClr val="008000"/>
                </a:solidFill>
                <a:latin typeface="Arial" pitchFamily="18" charset="0"/>
              </a:rPr>
              <a:t>Background</a:t>
            </a:r>
            <a:endParaRPr lang="en-US" sz="2200" b="1" i="0" dirty="0" smtClean="0">
              <a:solidFill>
                <a:srgbClr val="008000"/>
              </a:solidFill>
              <a:latin typeface="Arial" pitchFamily="18" charset="0"/>
            </a:endParaRPr>
          </a:p>
        </p:txBody>
      </p:sp>
      <p:sp>
        <p:nvSpPr>
          <p:cNvPr id="8" name="CuadroTexto 7"/>
          <p:cNvSpPr txBox="1"/>
          <p:nvPr/>
        </p:nvSpPr>
        <p:spPr>
          <a:xfrm>
            <a:off x="560437" y="1700808"/>
            <a:ext cx="8352928" cy="3416320"/>
          </a:xfrm>
          <a:prstGeom prst="rect">
            <a:avLst/>
          </a:prstGeom>
          <a:noFill/>
        </p:spPr>
        <p:txBody>
          <a:bodyPr wrap="square" rtlCol="0">
            <a:spAutoFit/>
          </a:bodyPr>
          <a:lstStyle/>
          <a:p>
            <a:pPr algn="just">
              <a:lnSpc>
                <a:spcPct val="120000"/>
              </a:lnSpc>
            </a:pPr>
            <a:endParaRPr lang="en-US" sz="1200" dirty="0" smtClean="0">
              <a:latin typeface="Arial" panose="020B0604020202020204" pitchFamily="34" charset="0"/>
              <a:cs typeface="Arial" panose="020B0604020202020204" pitchFamily="34" charset="0"/>
            </a:endParaRPr>
          </a:p>
          <a:p>
            <a:pPr algn="just">
              <a:lnSpc>
                <a:spcPct val="120000"/>
              </a:lnSpc>
            </a:pPr>
            <a:endParaRPr lang="en-US" sz="2400" dirty="0" smtClean="0">
              <a:latin typeface="Arial" panose="020B0604020202020204" pitchFamily="34" charset="0"/>
              <a:cs typeface="Arial" panose="020B0604020202020204" pitchFamily="34" charset="0"/>
            </a:endParaRPr>
          </a:p>
          <a:p>
            <a:pPr marL="1257300" lvl="2" indent="-342900" algn="just">
              <a:lnSpc>
                <a:spcPct val="120000"/>
              </a:lnSpc>
              <a:buFont typeface="Arial" panose="020B0604020202020204" pitchFamily="34" charset="0"/>
              <a:buChar char="•"/>
            </a:pPr>
            <a:r>
              <a:rPr lang="en-US" sz="2400" b="1" i="0" dirty="0" smtClean="0">
                <a:solidFill>
                  <a:srgbClr val="376092"/>
                </a:solidFill>
                <a:latin typeface="Arial" pitchFamily="18" charset="0"/>
              </a:rPr>
              <a:t>Structural unemployment horizon</a:t>
            </a:r>
          </a:p>
          <a:p>
            <a:pPr marL="1257300" lvl="2" indent="-342900" algn="just">
              <a:lnSpc>
                <a:spcPct val="120000"/>
              </a:lnSpc>
              <a:buFont typeface="Arial" panose="020B0604020202020204" pitchFamily="34" charset="0"/>
              <a:buChar char="•"/>
            </a:pPr>
            <a:r>
              <a:rPr lang="en-US" sz="2400" b="1" i="0" dirty="0" smtClean="0">
                <a:solidFill>
                  <a:srgbClr val="376092"/>
                </a:solidFill>
                <a:latin typeface="Arial" pitchFamily="18" charset="0"/>
              </a:rPr>
              <a:t>"New Poor"</a:t>
            </a:r>
          </a:p>
          <a:p>
            <a:pPr marL="1257300" lvl="2" indent="-342900" algn="just">
              <a:lnSpc>
                <a:spcPct val="120000"/>
              </a:lnSpc>
              <a:buFont typeface="Arial" panose="020B0604020202020204" pitchFamily="34" charset="0"/>
              <a:buChar char="•"/>
            </a:pPr>
            <a:r>
              <a:rPr lang="en-US" sz="2400" b="1" i="0" dirty="0" smtClean="0">
                <a:solidFill>
                  <a:srgbClr val="376092"/>
                </a:solidFill>
                <a:latin typeface="Arial" pitchFamily="18" charset="0"/>
              </a:rPr>
              <a:t>Collapse of the social cohesion</a:t>
            </a:r>
          </a:p>
          <a:p>
            <a:pPr marL="1257300" lvl="2" indent="-342900" algn="just">
              <a:lnSpc>
                <a:spcPct val="120000"/>
              </a:lnSpc>
              <a:buFont typeface="Arial" panose="020B0604020202020204" pitchFamily="34" charset="0"/>
              <a:buChar char="•"/>
            </a:pPr>
            <a:r>
              <a:rPr lang="en-US" sz="2400" b="1" i="0" dirty="0" smtClean="0">
                <a:solidFill>
                  <a:srgbClr val="376092"/>
                </a:solidFill>
                <a:latin typeface="Arial" pitchFamily="18" charset="0"/>
              </a:rPr>
              <a:t>Prospect of social exclusion</a:t>
            </a:r>
          </a:p>
          <a:p>
            <a:pPr algn="just">
              <a:lnSpc>
                <a:spcPct val="120000"/>
              </a:lnSpc>
            </a:pPr>
            <a:endParaRPr lang="en-US" sz="2400" dirty="0" smtClean="0">
              <a:latin typeface="Arial" panose="020B0604020202020204" pitchFamily="34" charset="0"/>
              <a:cs typeface="Arial" panose="020B0604020202020204" pitchFamily="34" charset="0"/>
            </a:endParaRPr>
          </a:p>
          <a:p>
            <a:pPr algn="ctr">
              <a:lnSpc>
                <a:spcPct val="120000"/>
              </a:lnSpc>
            </a:pPr>
            <a:endParaRPr lang="en-US" sz="2400" b="1" cap="smal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29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5576" y="1052736"/>
            <a:ext cx="7937897" cy="507831"/>
          </a:xfrm>
          <a:prstGeom prst="rect">
            <a:avLst/>
          </a:prstGeom>
          <a:noFill/>
        </p:spPr>
        <p:txBody>
          <a:bodyPr wrap="square" rtlCol="0">
            <a:spAutoFit/>
          </a:bodyPr>
          <a:lstStyle/>
          <a:p>
            <a:pPr algn="just"/>
            <a:endParaRPr lang="en-US" sz="500" b="1" dirty="0" smtClean="0">
              <a:solidFill>
                <a:srgbClr val="008000"/>
              </a:solidFill>
              <a:latin typeface="Arial"/>
              <a:cs typeface="Arial"/>
            </a:endParaRPr>
          </a:p>
          <a:p>
            <a:pPr algn="just"/>
            <a:r>
              <a:rPr lang="en-US" sz="2200" b="1" i="0" dirty="0" smtClean="0">
                <a:solidFill>
                  <a:srgbClr val="008000"/>
                </a:solidFill>
                <a:latin typeface="Arial" pitchFamily="18" charset="0"/>
              </a:rPr>
              <a:t>Background</a:t>
            </a:r>
          </a:p>
        </p:txBody>
      </p:sp>
      <p:sp>
        <p:nvSpPr>
          <p:cNvPr id="8" name="CuadroTexto 7"/>
          <p:cNvSpPr txBox="1"/>
          <p:nvPr/>
        </p:nvSpPr>
        <p:spPr>
          <a:xfrm>
            <a:off x="560437" y="1527967"/>
            <a:ext cx="8352928" cy="5318379"/>
          </a:xfrm>
          <a:prstGeom prst="rect">
            <a:avLst/>
          </a:prstGeom>
          <a:noFill/>
        </p:spPr>
        <p:txBody>
          <a:bodyPr wrap="square" rtlCol="0">
            <a:spAutoFit/>
          </a:bodyPr>
          <a:lstStyle/>
          <a:p>
            <a:pPr algn="just">
              <a:lnSpc>
                <a:spcPct val="120000"/>
              </a:lnSpc>
            </a:pPr>
            <a:endParaRPr lang="en-US" sz="1200" dirty="0" smtClean="0">
              <a:latin typeface="Arial" panose="020B0604020202020204" pitchFamily="34" charset="0"/>
              <a:cs typeface="Arial" panose="020B0604020202020204" pitchFamily="34" charset="0"/>
            </a:endParaRPr>
          </a:p>
          <a:p>
            <a:pPr algn="just">
              <a:lnSpc>
                <a:spcPct val="120000"/>
              </a:lnSpc>
            </a:pPr>
            <a:r>
              <a:rPr lang="en-US" sz="2400" b="1" i="0" u="sng" dirty="0" smtClean="0">
                <a:solidFill>
                  <a:srgbClr val="000000"/>
                </a:solidFill>
                <a:effectLst>
                  <a:outerShdw blurRad="38100" dist="38100" dir="2700000" algn="tl">
                    <a:srgbClr val="000000">
                      <a:alpha val="43137"/>
                    </a:srgbClr>
                  </a:outerShdw>
                </a:effectLst>
                <a:latin typeface="Arial" pitchFamily="18" charset="0"/>
              </a:rPr>
              <a:t>Basque Government.:</a:t>
            </a:r>
          </a:p>
          <a:p>
            <a:pPr algn="just">
              <a:lnSpc>
                <a:spcPct val="120000"/>
              </a:lnSpc>
            </a:pPr>
            <a:endParaRPr lang="en-US" sz="11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20000"/>
              </a:lnSpc>
            </a:pPr>
            <a:r>
              <a:rPr lang="en-US" sz="2400" b="0" i="0" dirty="0" smtClean="0">
                <a:solidFill>
                  <a:srgbClr val="1F497D"/>
                </a:solidFill>
                <a:latin typeface="Arial" pitchFamily="18" charset="0"/>
              </a:rPr>
              <a:t>	</a:t>
            </a:r>
            <a:r>
              <a:rPr lang="en-US" sz="2400" b="0" i="0" u="sng" dirty="0" smtClean="0">
                <a:solidFill>
                  <a:srgbClr val="1F497D"/>
                </a:solidFill>
                <a:latin typeface="Arial" pitchFamily="18" charset="0"/>
              </a:rPr>
              <a:t>1987</a:t>
            </a:r>
            <a:r>
              <a:rPr lang="en-US" sz="2400" b="0" i="0" dirty="0" smtClean="0">
                <a:solidFill>
                  <a:srgbClr val="1F497D"/>
                </a:solidFill>
                <a:latin typeface="Arial" pitchFamily="18" charset="0"/>
              </a:rPr>
              <a:t> </a:t>
            </a:r>
            <a:r>
              <a:rPr lang="en-US" sz="1800" b="0" i="0" dirty="0" smtClean="0">
                <a:solidFill>
                  <a:srgbClr val="1F497D"/>
                </a:solidFill>
                <a:latin typeface="Arial" pitchFamily="18" charset="0"/>
              </a:rPr>
              <a:t>Study on  Disadvantaged Social Situations</a:t>
            </a:r>
          </a:p>
          <a:p>
            <a:pPr algn="just">
              <a:lnSpc>
                <a:spcPct val="120000"/>
              </a:lnSpc>
            </a:pPr>
            <a:r>
              <a:rPr lang="en-US" sz="1800" b="0" i="0" dirty="0" smtClean="0">
                <a:solidFill>
                  <a:srgbClr val="1F497D"/>
                </a:solidFill>
                <a:latin typeface="Arial" pitchFamily="18" charset="0"/>
              </a:rPr>
              <a:t>		</a:t>
            </a:r>
            <a:r>
              <a:rPr lang="en-US" sz="1800" b="0" i="0" u="sng" dirty="0" smtClean="0">
                <a:solidFill>
                  <a:srgbClr val="1F497D"/>
                </a:solidFill>
                <a:latin typeface="Arial" pitchFamily="18" charset="0"/>
              </a:rPr>
              <a:t>Poverty in the Basque Autonomous Community (Avance)</a:t>
            </a:r>
          </a:p>
          <a:p>
            <a:pPr algn="ctr">
              <a:lnSpc>
                <a:spcPct val="120000"/>
              </a:lnSpc>
            </a:pPr>
            <a:endParaRPr lang="en-US" sz="1400" b="1" cap="small" dirty="0" smtClean="0">
              <a:latin typeface="Arial" panose="020B0604020202020204" pitchFamily="34" charset="0"/>
              <a:cs typeface="Arial" panose="020B0604020202020204" pitchFamily="34" charset="0"/>
            </a:endParaRPr>
          </a:p>
          <a:p>
            <a:pPr algn="ctr">
              <a:lnSpc>
                <a:spcPct val="120000"/>
              </a:lnSpc>
            </a:pPr>
            <a:r>
              <a:rPr lang="en-US" sz="2400" b="0" i="0" u="sng" cap="small" dirty="0" smtClean="0">
                <a:solidFill>
                  <a:srgbClr val="632523"/>
                </a:solidFill>
                <a:effectLst>
                  <a:outerShdw blurRad="38100" dist="38100" dir="2700000" algn="tl">
                    <a:srgbClr val="000000">
                      <a:alpha val="43137"/>
                    </a:srgbClr>
                  </a:outerShdw>
                </a:effectLst>
                <a:latin typeface="Arial" pitchFamily="18" charset="0"/>
              </a:rPr>
              <a:t>1989</a:t>
            </a:r>
            <a:r>
              <a:rPr lang="en-US" sz="2400" b="0" i="0" cap="small" dirty="0" smtClean="0">
                <a:solidFill>
                  <a:srgbClr val="632523"/>
                </a:solidFill>
                <a:effectLst>
                  <a:outerShdw blurRad="38100" dist="38100" dir="2700000" algn="tl">
                    <a:srgbClr val="000000">
                      <a:alpha val="43137"/>
                    </a:srgbClr>
                  </a:outerShdw>
                </a:effectLst>
                <a:latin typeface="Arial" pitchFamily="18" charset="0"/>
              </a:rPr>
              <a:t> Integral Plan to Combat Poverty</a:t>
            </a:r>
          </a:p>
          <a:p>
            <a:pPr algn="ctr">
              <a:lnSpc>
                <a:spcPct val="120000"/>
              </a:lnSpc>
            </a:pPr>
            <a:r>
              <a:rPr lang="en-US" sz="2400" b="0" i="0" dirty="0" smtClean="0">
                <a:solidFill>
                  <a:srgbClr val="632523"/>
                </a:solidFill>
                <a:effectLst>
                  <a:outerShdw blurRad="38100" dist="38100" dir="2700000" algn="tl">
                    <a:srgbClr val="000000">
                      <a:alpha val="43137"/>
                    </a:srgbClr>
                  </a:outerShdw>
                </a:effectLst>
                <a:latin typeface="Arial" pitchFamily="18" charset="0"/>
              </a:rPr>
              <a:t>The objective focused  </a:t>
            </a:r>
          </a:p>
          <a:p>
            <a:pPr algn="ctr">
              <a:lnSpc>
                <a:spcPct val="120000"/>
              </a:lnSpc>
            </a:pPr>
            <a:r>
              <a:rPr lang="en-US" sz="2400" b="0" i="0" dirty="0" smtClean="0">
                <a:solidFill>
                  <a:srgbClr val="632523"/>
                </a:solidFill>
                <a:effectLst>
                  <a:outerShdw blurRad="38100" dist="38100" dir="2700000" algn="tl">
                    <a:srgbClr val="000000">
                      <a:alpha val="43137"/>
                    </a:srgbClr>
                  </a:outerShdw>
                </a:effectLst>
                <a:latin typeface="Arial" pitchFamily="18" charset="0"/>
              </a:rPr>
              <a:t>on consolidating the most wide-spread welfare possible.</a:t>
            </a:r>
          </a:p>
          <a:p>
            <a:pPr algn="ctr">
              <a:lnSpc>
                <a:spcPct val="120000"/>
              </a:lnSpc>
            </a:pPr>
            <a:endParaRPr lang="en-US" sz="1400" dirty="0" smtClean="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lnSpc>
                <a:spcPct val="120000"/>
              </a:lnSpc>
            </a:pPr>
            <a:r>
              <a:rPr lang="en-US" sz="2400" b="0" i="0" dirty="0" smtClean="0">
                <a:solidFill>
                  <a:srgbClr val="1F497D"/>
                </a:solidFill>
                <a:latin typeface="Arial" pitchFamily="18" charset="0"/>
              </a:rPr>
              <a:t>1989 MINIMUM FAMILY INCOME</a:t>
            </a:r>
          </a:p>
          <a:p>
            <a:pPr lvl="2">
              <a:lnSpc>
                <a:spcPct val="120000"/>
              </a:lnSpc>
            </a:pPr>
            <a:r>
              <a:rPr lang="en-US" sz="2400" b="0" i="0" dirty="0" smtClean="0">
                <a:solidFill>
                  <a:srgbClr val="1F497D"/>
                </a:solidFill>
                <a:latin typeface="Arial" pitchFamily="18" charset="0"/>
              </a:rPr>
              <a:t>1990 JOB SEEKER'S ALLOWANCE</a:t>
            </a:r>
          </a:p>
          <a:p>
            <a:pPr lvl="2">
              <a:lnSpc>
                <a:spcPct val="120000"/>
              </a:lnSpc>
            </a:pPr>
            <a:r>
              <a:rPr lang="en-US" sz="2400" b="0" i="0" dirty="0" smtClean="0">
                <a:solidFill>
                  <a:srgbClr val="1F497D"/>
                </a:solidFill>
                <a:latin typeface="Arial" pitchFamily="18" charset="0"/>
              </a:rPr>
              <a:t>2008 INCOME SUPPORT BENEFIT</a:t>
            </a:r>
          </a:p>
          <a:p>
            <a:pPr marL="457200" indent="-457200" algn="just">
              <a:lnSpc>
                <a:spcPct val="120000"/>
              </a:lnSpc>
              <a:buFont typeface="+mj-lt"/>
              <a:buAutoNum type="arabicPeriod"/>
            </a:pPr>
            <a:endParaRPr lang="en-US" sz="800" dirty="0" smtClean="0">
              <a:latin typeface="Arial" panose="020B0604020202020204" pitchFamily="34" charset="0"/>
              <a:cs typeface="Arial" panose="020B0604020202020204" pitchFamily="34" charset="0"/>
            </a:endParaRPr>
          </a:p>
          <a:p>
            <a:pPr marL="457200" indent="-457200" algn="just">
              <a:lnSpc>
                <a:spcPct val="120000"/>
              </a:lnSpc>
              <a:buFont typeface="+mj-lt"/>
              <a:buAutoNum type="arabicPeriod"/>
            </a:pPr>
            <a:endParaRPr lang="en-US" sz="800" dirty="0" smtClean="0">
              <a:latin typeface="Arial" panose="020B0604020202020204" pitchFamily="34" charset="0"/>
              <a:cs typeface="Arial" panose="020B0604020202020204" pitchFamily="34" charset="0"/>
            </a:endParaRPr>
          </a:p>
          <a:p>
            <a:pPr algn="just">
              <a:lnSpc>
                <a:spcPct val="120000"/>
              </a:lnSpc>
            </a:pPr>
            <a:endParaRPr lang="en-US" sz="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7928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67953" y="1020136"/>
            <a:ext cx="7937897" cy="507831"/>
          </a:xfrm>
          <a:prstGeom prst="rect">
            <a:avLst/>
          </a:prstGeom>
          <a:noFill/>
        </p:spPr>
        <p:txBody>
          <a:bodyPr wrap="square" rtlCol="0">
            <a:spAutoFit/>
          </a:bodyPr>
          <a:lstStyle/>
          <a:p>
            <a:pPr algn="just"/>
            <a:endParaRPr lang="en-US" sz="500" b="1" dirty="0" smtClean="0">
              <a:solidFill>
                <a:srgbClr val="008000"/>
              </a:solidFill>
              <a:latin typeface="Arial"/>
              <a:cs typeface="Arial"/>
            </a:endParaRPr>
          </a:p>
          <a:p>
            <a:pPr algn="just"/>
            <a:r>
              <a:rPr lang="en-US" sz="2200" b="1" i="0" dirty="0" smtClean="0">
                <a:solidFill>
                  <a:srgbClr val="008000"/>
                </a:solidFill>
                <a:latin typeface="Arial" pitchFamily="18" charset="0"/>
              </a:rPr>
              <a:t>Context</a:t>
            </a:r>
          </a:p>
        </p:txBody>
      </p:sp>
      <p:sp>
        <p:nvSpPr>
          <p:cNvPr id="8" name="CuadroTexto 7"/>
          <p:cNvSpPr txBox="1"/>
          <p:nvPr/>
        </p:nvSpPr>
        <p:spPr>
          <a:xfrm>
            <a:off x="560437" y="1700808"/>
            <a:ext cx="8352928" cy="4699748"/>
          </a:xfrm>
          <a:prstGeom prst="rect">
            <a:avLst/>
          </a:prstGeom>
          <a:noFill/>
        </p:spPr>
        <p:txBody>
          <a:bodyPr wrap="square" rtlCol="0">
            <a:spAutoFit/>
          </a:bodyPr>
          <a:lstStyle/>
          <a:p>
            <a:pPr algn="just">
              <a:lnSpc>
                <a:spcPct val="120000"/>
              </a:lnSpc>
            </a:pPr>
            <a:endParaRPr lang="en-US" sz="1200" dirty="0" smtClean="0">
              <a:latin typeface="Arial" panose="020B0604020202020204" pitchFamily="34" charset="0"/>
              <a:cs typeface="Arial" panose="020B0604020202020204" pitchFamily="34" charset="0"/>
            </a:endParaRPr>
          </a:p>
          <a:p>
            <a:pPr algn="just">
              <a:lnSpc>
                <a:spcPct val="120000"/>
              </a:lnSpc>
            </a:pPr>
            <a:r>
              <a:rPr lang="en-US" sz="2400" b="1" i="0" u="sng" dirty="0" smtClean="0">
                <a:solidFill>
                  <a:srgbClr val="000000"/>
                </a:solidFill>
                <a:effectLst>
                  <a:outerShdw blurRad="38100" dist="38100" dir="2700000" algn="tl">
                    <a:srgbClr val="000000">
                      <a:alpha val="43137"/>
                    </a:srgbClr>
                  </a:outerShdw>
                </a:effectLst>
                <a:latin typeface="Arial" pitchFamily="18" charset="0"/>
              </a:rPr>
              <a:t>Basque Government.:</a:t>
            </a:r>
          </a:p>
          <a:p>
            <a:pPr algn="just">
              <a:lnSpc>
                <a:spcPct val="120000"/>
              </a:lnSpc>
            </a:pPr>
            <a:endParaRPr lang="en-US" sz="1400"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400" b="0" i="0" dirty="0" smtClean="0">
                <a:solidFill>
                  <a:srgbClr val="1F497D"/>
                </a:solidFill>
                <a:latin typeface="Arial" pitchFamily="18" charset="0"/>
              </a:rPr>
              <a:t>1989 BASIC INCOME</a:t>
            </a:r>
          </a:p>
          <a:p>
            <a:pPr algn="just">
              <a:lnSpc>
                <a:spcPct val="120000"/>
              </a:lnSpc>
            </a:pPr>
            <a:endParaRPr lang="en-US" sz="1050"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400" b="0" i="0" dirty="0" smtClean="0">
                <a:solidFill>
                  <a:srgbClr val="1F497D"/>
                </a:solidFill>
                <a:latin typeface="Arial" pitchFamily="18" charset="0"/>
              </a:rPr>
              <a:t>"In the Basque Country, we have embraced marginalization not as a problem that it suffers from but rather as one of society, and as such, its solution cannot be the property of anyone, but rather the responsibility of everyone".  </a:t>
            </a:r>
          </a:p>
          <a:p>
            <a:pPr algn="just">
              <a:lnSpc>
                <a:spcPct val="120000"/>
              </a:lnSpc>
            </a:pPr>
            <a:r>
              <a:rPr lang="en-US" sz="2400" b="0" i="0" dirty="0" smtClean="0">
                <a:solidFill>
                  <a:srgbClr val="1F497D"/>
                </a:solidFill>
                <a:latin typeface="Arial" pitchFamily="18" charset="0"/>
              </a:rPr>
              <a:t>				Jose Ignacio Arrieta Heras</a:t>
            </a:r>
          </a:p>
          <a:p>
            <a:pPr algn="just">
              <a:lnSpc>
                <a:spcPct val="120000"/>
              </a:lnSpc>
            </a:pPr>
            <a:r>
              <a:rPr lang="en-US" sz="2400" b="0" i="0" dirty="0" smtClean="0">
                <a:solidFill>
                  <a:srgbClr val="1F497D"/>
                </a:solidFill>
                <a:latin typeface="Arial" pitchFamily="18" charset="0"/>
              </a:rPr>
              <a:t>						      </a:t>
            </a:r>
            <a:r>
              <a:rPr lang="en-US" sz="1800" b="1" i="0" u="sng" dirty="0" smtClean="0">
                <a:solidFill>
                  <a:srgbClr val="1F497D"/>
                </a:solidFill>
                <a:effectLst>
                  <a:outerShdw blurRad="38100" dist="38100" dir="2700000" algn="tl">
                    <a:srgbClr val="000000">
                      <a:alpha val="43137"/>
                    </a:srgbClr>
                  </a:outerShdw>
                </a:effectLst>
                <a:latin typeface="Arial" pitchFamily="18" charset="0"/>
              </a:rPr>
              <a:t>7 MARCH 1989</a:t>
            </a:r>
          </a:p>
          <a:p>
            <a:pPr marL="457200" indent="-457200" algn="just">
              <a:lnSpc>
                <a:spcPct val="120000"/>
              </a:lnSpc>
              <a:buFont typeface="+mj-lt"/>
              <a:buAutoNum type="arabicPeriod"/>
            </a:pPr>
            <a:endParaRPr lang="en-US" sz="800" dirty="0" smtClean="0">
              <a:latin typeface="Arial" panose="020B0604020202020204" pitchFamily="34" charset="0"/>
              <a:cs typeface="Arial" panose="020B0604020202020204" pitchFamily="34" charset="0"/>
            </a:endParaRPr>
          </a:p>
          <a:p>
            <a:pPr marL="457200" indent="-457200" algn="just">
              <a:lnSpc>
                <a:spcPct val="120000"/>
              </a:lnSpc>
              <a:buFont typeface="+mj-lt"/>
              <a:buAutoNum type="arabicPeriod"/>
            </a:pPr>
            <a:endParaRPr lang="en-US" sz="800" dirty="0" smtClean="0">
              <a:latin typeface="Arial" panose="020B0604020202020204" pitchFamily="34" charset="0"/>
              <a:cs typeface="Arial" panose="020B0604020202020204" pitchFamily="34" charset="0"/>
            </a:endParaRPr>
          </a:p>
          <a:p>
            <a:pPr algn="just">
              <a:lnSpc>
                <a:spcPct val="120000"/>
              </a:lnSpc>
            </a:pPr>
            <a:endParaRPr lang="en-US" sz="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357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5576" y="1156097"/>
            <a:ext cx="7937897" cy="4001095"/>
          </a:xfrm>
          <a:prstGeom prst="rect">
            <a:avLst/>
          </a:prstGeom>
          <a:noFill/>
        </p:spPr>
        <p:txBody>
          <a:bodyPr wrap="square" rtlCol="0">
            <a:spAutoFit/>
          </a:bodyPr>
          <a:lstStyle/>
          <a:p>
            <a:pPr algn="ctr"/>
            <a:endParaRPr lang="es-ES" sz="1400" b="1" dirty="0" smtClean="0">
              <a:solidFill>
                <a:srgbClr val="008000"/>
              </a:solidFill>
              <a:latin typeface="Arial"/>
              <a:cs typeface="Arial"/>
            </a:endParaRPr>
          </a:p>
          <a:p>
            <a:pPr algn="ctr"/>
            <a:r>
              <a:rPr lang="en-GB" sz="6000" b="1" i="0" dirty="0" smtClean="0">
                <a:solidFill>
                  <a:srgbClr val="008000"/>
                </a:solidFill>
                <a:latin typeface="Arial" pitchFamily="18" charset="0"/>
              </a:rPr>
              <a:t>Principles underlying the Basque Income Support model</a:t>
            </a:r>
          </a:p>
        </p:txBody>
      </p:sp>
    </p:spTree>
    <p:extLst>
      <p:ext uri="{BB962C8B-B14F-4D97-AF65-F5344CB8AC3E}">
        <p14:creationId xmlns:p14="http://schemas.microsoft.com/office/powerpoint/2010/main" val="2125067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67953" y="1020136"/>
            <a:ext cx="7937898" cy="507831"/>
          </a:xfrm>
          <a:prstGeom prst="rect">
            <a:avLst/>
          </a:prstGeom>
          <a:noFill/>
        </p:spPr>
        <p:txBody>
          <a:bodyPr wrap="square" rtlCol="0">
            <a:spAutoFit/>
          </a:bodyPr>
          <a:lstStyle/>
          <a:p>
            <a:pPr algn="just"/>
            <a:endParaRPr lang="es-ES" sz="500" b="1" dirty="0" smtClean="0">
              <a:solidFill>
                <a:srgbClr val="008000"/>
              </a:solidFill>
              <a:latin typeface="Arial"/>
              <a:cs typeface="Arial"/>
            </a:endParaRPr>
          </a:p>
          <a:p>
            <a:pPr algn="just"/>
            <a:r>
              <a:rPr lang="en-GB" sz="2200" b="1" i="0" dirty="0" smtClean="0">
                <a:solidFill>
                  <a:srgbClr val="008000"/>
                </a:solidFill>
                <a:latin typeface="Arial" pitchFamily="18" charset="0"/>
              </a:rPr>
              <a:t>Principles underlying the Basque model</a:t>
            </a:r>
          </a:p>
        </p:txBody>
      </p:sp>
      <p:sp>
        <p:nvSpPr>
          <p:cNvPr id="8" name="CuadroTexto 7"/>
          <p:cNvSpPr txBox="1"/>
          <p:nvPr/>
        </p:nvSpPr>
        <p:spPr>
          <a:xfrm>
            <a:off x="560438" y="1916832"/>
            <a:ext cx="8352928" cy="4062651"/>
          </a:xfrm>
          <a:prstGeom prst="rect">
            <a:avLst/>
          </a:prstGeom>
          <a:noFill/>
        </p:spPr>
        <p:txBody>
          <a:bodyPr wrap="square" rtlCol="0">
            <a:spAutoFit/>
          </a:bodyPr>
          <a:lstStyle/>
          <a:p>
            <a:pPr marL="808038" indent="-808038" algn="just">
              <a:lnSpc>
                <a:spcPct val="120000"/>
              </a:lnSpc>
            </a:pPr>
            <a:r>
              <a:rPr lang="en-GB" sz="2600" b="1" i="0" dirty="0" smtClean="0">
                <a:solidFill>
                  <a:srgbClr val="000000"/>
                </a:solidFill>
                <a:latin typeface="Arial" pitchFamily="18" charset="0"/>
              </a:rPr>
              <a:t>1.CONSOLIDATING THE RIGHT TO A LIVELIHOOD</a:t>
            </a:r>
          </a:p>
          <a:p>
            <a:pPr marL="342900" indent="-342900" algn="just">
              <a:lnSpc>
                <a:spcPct val="120000"/>
              </a:lnSpc>
              <a:buFont typeface="Arial" panose="020B0604020202020204" pitchFamily="34" charset="0"/>
              <a:buChar char="•"/>
            </a:pPr>
            <a:r>
              <a:rPr lang="en-GB" sz="1800" b="0" i="0" dirty="0" smtClean="0">
                <a:solidFill>
                  <a:srgbClr val="376092"/>
                </a:solidFill>
                <a:latin typeface="Arial" pitchFamily="18" charset="0"/>
              </a:rPr>
              <a:t>Subjective right</a:t>
            </a:r>
          </a:p>
          <a:p>
            <a:pPr marL="808038" indent="-808038" algn="just">
              <a:lnSpc>
                <a:spcPct val="120000"/>
              </a:lnSpc>
            </a:pPr>
            <a:endParaRPr lang="es-ES" sz="800" b="1" dirty="0" smtClean="0">
              <a:latin typeface="Arial" panose="020B0604020202020204" pitchFamily="34" charset="0"/>
              <a:cs typeface="Arial" panose="020B0604020202020204" pitchFamily="34" charset="0"/>
            </a:endParaRPr>
          </a:p>
          <a:p>
            <a:pPr marL="808038" indent="-808038" algn="just">
              <a:lnSpc>
                <a:spcPct val="120000"/>
              </a:lnSpc>
            </a:pPr>
            <a:r>
              <a:rPr lang="en-GB" sz="2600" b="1" i="0" dirty="0" smtClean="0">
                <a:solidFill>
                  <a:srgbClr val="000000"/>
                </a:solidFill>
                <a:latin typeface="Arial" pitchFamily="18" charset="0"/>
              </a:rPr>
              <a:t>2. PREVENTING THE SLIDE INTO CHRONIC POVERTY </a:t>
            </a:r>
          </a:p>
          <a:p>
            <a:pPr marL="342900" indent="-342900" algn="just">
              <a:lnSpc>
                <a:spcPct val="120000"/>
              </a:lnSpc>
              <a:buFont typeface="Arial" panose="020B0604020202020204" pitchFamily="34" charset="0"/>
              <a:buChar char="•"/>
            </a:pPr>
            <a:r>
              <a:rPr lang="en-GB" sz="1800" b="0" i="0" dirty="0" smtClean="0">
                <a:solidFill>
                  <a:srgbClr val="376092"/>
                </a:solidFill>
                <a:latin typeface="Arial" pitchFamily="18" charset="0"/>
              </a:rPr>
              <a:t>Right to the income support benefit for people on </a:t>
            </a:r>
            <a:r>
              <a:rPr lang="en-GB" sz="1800" b="1" i="0" dirty="0" smtClean="0">
                <a:solidFill>
                  <a:srgbClr val="376092"/>
                </a:solidFill>
                <a:latin typeface="Arial" pitchFamily="18" charset="0"/>
              </a:rPr>
              <a:t>low incomes.</a:t>
            </a:r>
          </a:p>
          <a:p>
            <a:pPr marL="342900" indent="-342900" algn="just">
              <a:lnSpc>
                <a:spcPct val="120000"/>
              </a:lnSpc>
              <a:buFont typeface="Arial" panose="020B0604020202020204" pitchFamily="34" charset="0"/>
              <a:buChar char="•"/>
            </a:pPr>
            <a:r>
              <a:rPr lang="en-GB" sz="1800" b="0" i="0" dirty="0" smtClean="0">
                <a:solidFill>
                  <a:srgbClr val="376092"/>
                </a:solidFill>
                <a:latin typeface="Arial" pitchFamily="18" charset="0"/>
              </a:rPr>
              <a:t>Being able to have </a:t>
            </a:r>
            <a:r>
              <a:rPr lang="en-GB" sz="1800" b="1" i="0" dirty="0" smtClean="0">
                <a:solidFill>
                  <a:srgbClr val="376092"/>
                </a:solidFill>
                <a:latin typeface="Arial" pitchFamily="18" charset="0"/>
              </a:rPr>
              <a:t> certain assets</a:t>
            </a:r>
            <a:r>
              <a:rPr lang="en-GB" sz="1800" b="0" i="0" dirty="0" smtClean="0">
                <a:solidFill>
                  <a:srgbClr val="376092"/>
                </a:solidFill>
                <a:latin typeface="Arial" pitchFamily="18" charset="0"/>
              </a:rPr>
              <a:t>, while receiving the benefit.</a:t>
            </a:r>
          </a:p>
          <a:p>
            <a:pPr marL="342900" indent="-342900" algn="just">
              <a:lnSpc>
                <a:spcPct val="120000"/>
              </a:lnSpc>
              <a:buFont typeface="Arial" panose="020B0604020202020204" pitchFamily="34" charset="0"/>
              <a:buChar char="•"/>
            </a:pPr>
            <a:r>
              <a:rPr lang="en-GB" sz="1800" b="1" i="0" dirty="0" smtClean="0">
                <a:solidFill>
                  <a:srgbClr val="376092"/>
                </a:solidFill>
                <a:latin typeface="Arial" pitchFamily="18" charset="0"/>
              </a:rPr>
              <a:t>AES</a:t>
            </a:r>
            <a:r>
              <a:rPr lang="en-GB" sz="1800" b="0" i="0" dirty="0" smtClean="0">
                <a:solidFill>
                  <a:srgbClr val="376092"/>
                </a:solidFill>
                <a:latin typeface="Arial" pitchFamily="18" charset="0"/>
              </a:rPr>
              <a:t> </a:t>
            </a:r>
            <a:r>
              <a:rPr lang="en-GB" sz="1800" b="1" i="0" dirty="0" smtClean="0">
                <a:solidFill>
                  <a:srgbClr val="376092"/>
                </a:solidFill>
                <a:latin typeface="Arial" pitchFamily="18" charset="0"/>
              </a:rPr>
              <a:t>(Social Emergency Assistance)</a:t>
            </a:r>
            <a:r>
              <a:rPr lang="en-GB" sz="1800" b="0" i="0" dirty="0" smtClean="0">
                <a:solidFill>
                  <a:srgbClr val="376092"/>
                </a:solidFill>
                <a:latin typeface="Arial" pitchFamily="18" charset="0"/>
              </a:rPr>
              <a:t> aimed at access to basic facilities and overcoming shortcomings in housing amenities.</a:t>
            </a:r>
          </a:p>
          <a:p>
            <a:pPr algn="just">
              <a:lnSpc>
                <a:spcPct val="120000"/>
              </a:lnSpc>
            </a:pPr>
            <a:endParaRPr lang="es-ES_tradnl" sz="800" dirty="0" smtClean="0">
              <a:solidFill>
                <a:schemeClr val="accent1">
                  <a:lumMod val="75000"/>
                </a:schemeClr>
              </a:solidFill>
              <a:latin typeface="Arial" panose="020B0604020202020204" pitchFamily="34" charset="0"/>
              <a:cs typeface="Arial" panose="020B0604020202020204" pitchFamily="34" charset="0"/>
            </a:endParaRPr>
          </a:p>
          <a:p>
            <a:pPr algn="just">
              <a:lnSpc>
                <a:spcPct val="120000"/>
              </a:lnSpc>
            </a:pPr>
            <a:endParaRPr lang="en-GB" b="1" dirty="0">
              <a:solidFill>
                <a:schemeClr val="accent1">
                  <a:lumMod val="75000"/>
                </a:schemeClr>
              </a:solidFill>
              <a:latin typeface="Arial" panose="020B0604020202020204" pitchFamily="34" charset="0"/>
              <a:cs typeface="Arial" panose="020B0604020202020204" pitchFamily="34" charset="0"/>
            </a:endParaRPr>
          </a:p>
          <a:p>
            <a:pPr algn="just">
              <a:lnSpc>
                <a:spcPct val="120000"/>
              </a:lnSpc>
            </a:pPr>
            <a:endParaRPr lang="en-GB"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609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73" y="2420888"/>
            <a:ext cx="803592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7"/>
          <p:cNvSpPr txBox="1"/>
          <p:nvPr/>
        </p:nvSpPr>
        <p:spPr>
          <a:xfrm>
            <a:off x="542163" y="692696"/>
            <a:ext cx="8280920" cy="2668423"/>
          </a:xfrm>
          <a:prstGeom prst="rect">
            <a:avLst/>
          </a:prstGeom>
          <a:noFill/>
        </p:spPr>
        <p:txBody>
          <a:bodyPr wrap="square" rtlCol="0">
            <a:spAutoFit/>
          </a:bodyPr>
          <a:lstStyle/>
          <a:p>
            <a:pPr algn="just">
              <a:lnSpc>
                <a:spcPct val="120000"/>
              </a:lnSpc>
            </a:pPr>
            <a:r>
              <a:rPr lang="en-GB" sz="2800" b="1" dirty="0">
                <a:solidFill>
                  <a:srgbClr val="008000"/>
                </a:solidFill>
                <a:latin typeface="Arial" pitchFamily="18" charset="0"/>
              </a:rPr>
              <a:t>Underlying principles</a:t>
            </a:r>
          </a:p>
          <a:p>
            <a:pPr algn="just">
              <a:lnSpc>
                <a:spcPct val="120000"/>
              </a:lnSpc>
            </a:pPr>
            <a:r>
              <a:rPr lang="en-GB" sz="2500" b="1" i="0" dirty="0" smtClean="0">
                <a:solidFill>
                  <a:srgbClr val="000000"/>
                </a:solidFill>
                <a:latin typeface="Arial" pitchFamily="18" charset="0"/>
              </a:rPr>
              <a:t>3. SYSTEM DRIVING EMPLOYMENT</a:t>
            </a:r>
          </a:p>
          <a:p>
            <a:pPr marL="342900" indent="-342900" algn="just">
              <a:lnSpc>
                <a:spcPct val="120000"/>
              </a:lnSpc>
              <a:buFont typeface="Arial" panose="020B0604020202020204" pitchFamily="34" charset="0"/>
              <a:buChar char="•"/>
            </a:pPr>
            <a:r>
              <a:rPr lang="en-GB" sz="1800" b="1" i="0" dirty="0" smtClean="0">
                <a:solidFill>
                  <a:srgbClr val="376092"/>
                </a:solidFill>
                <a:latin typeface="Arial" pitchFamily="18" charset="0"/>
              </a:rPr>
              <a:t>Work incentive policy to ensure that the people on income support have a higher income level if they are working.</a:t>
            </a:r>
          </a:p>
          <a:p>
            <a:pPr marL="342900" indent="-342900" algn="just">
              <a:lnSpc>
                <a:spcPct val="120000"/>
              </a:lnSpc>
              <a:buFont typeface="Arial" panose="020B0604020202020204" pitchFamily="34" charset="0"/>
              <a:buChar char="•"/>
            </a:pPr>
            <a:endParaRPr lang="en-GB" sz="1800" b="1" i="0" dirty="0" smtClean="0">
              <a:solidFill>
                <a:srgbClr val="376092"/>
              </a:solidFill>
              <a:latin typeface="Arial" pitchFamily="18" charset="0"/>
            </a:endParaRPr>
          </a:p>
          <a:p>
            <a:pPr algn="just">
              <a:lnSpc>
                <a:spcPct val="120000"/>
              </a:lnSpc>
            </a:pPr>
            <a:endParaRPr lang="en-GB" sz="1400" b="1" dirty="0" smtClean="0">
              <a:latin typeface="Arial" panose="020B0604020202020204" pitchFamily="34" charset="0"/>
              <a:cs typeface="Arial" panose="020B0604020202020204" pitchFamily="34" charset="0"/>
            </a:endParaRPr>
          </a:p>
          <a:p>
            <a:pPr algn="just">
              <a:lnSpc>
                <a:spcPct val="120000"/>
              </a:lnSpc>
            </a:pPr>
            <a:endParaRPr lang="en-GB" sz="1350" dirty="0">
              <a:latin typeface="Arial" panose="020B0604020202020204" pitchFamily="34" charset="0"/>
              <a:cs typeface="Arial" panose="020B0604020202020204" pitchFamily="34" charset="0"/>
            </a:endParaRPr>
          </a:p>
          <a:p>
            <a:pPr algn="just">
              <a:lnSpc>
                <a:spcPct val="120000"/>
              </a:lnSpc>
            </a:pPr>
            <a:endParaRPr lang="en-GB" sz="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4133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1960</TotalTime>
  <Words>2308</Words>
  <Application>Microsoft Office PowerPoint</Application>
  <PresentationFormat>Presentación en pantalla (4:3)</PresentationFormat>
  <Paragraphs>191</Paragraphs>
  <Slides>27</Slides>
  <Notes>27</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27</vt:i4>
      </vt:variant>
    </vt:vector>
  </HeadingPairs>
  <TitlesOfParts>
    <vt:vector size="31" baseType="lpstr">
      <vt:lpstr>Arial</vt:lpstr>
      <vt:lpstr>Calibri</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Ramos</dc:creator>
  <cp:lastModifiedBy>Sagardui Goikoetxea, Miren Gotzone</cp:lastModifiedBy>
  <cp:revision>158</cp:revision>
  <cp:lastPrinted>2016-04-04T11:56:00Z</cp:lastPrinted>
  <dcterms:created xsi:type="dcterms:W3CDTF">2014-03-21T09:33:16Z</dcterms:created>
  <dcterms:modified xsi:type="dcterms:W3CDTF">2016-07-21T09:57:52Z</dcterms:modified>
</cp:coreProperties>
</file>