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9" r:id="rId4"/>
    <p:sldId id="262" r:id="rId5"/>
    <p:sldId id="270" r:id="rId6"/>
    <p:sldId id="267" r:id="rId7"/>
    <p:sldId id="268" r:id="rId8"/>
    <p:sldId id="259" r:id="rId9"/>
    <p:sldId id="260" r:id="rId10"/>
    <p:sldId id="271" r:id="rId11"/>
    <p:sldId id="266" r:id="rId12"/>
  </p:sldIdLst>
  <p:sldSz cx="9144000" cy="5143500" type="screen16x9"/>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99E"/>
    <a:srgbClr val="0B050B"/>
    <a:srgbClr val="A46BA6"/>
    <a:srgbClr val="733D82"/>
    <a:srgbClr val="66BFC6"/>
    <a:srgbClr val="5F3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6" autoAdjust="0"/>
    <p:restoredTop sz="94660"/>
  </p:normalViewPr>
  <p:slideViewPr>
    <p:cSldViewPr>
      <p:cViewPr varScale="1">
        <p:scale>
          <a:sx n="87" d="100"/>
          <a:sy n="87" d="100"/>
        </p:scale>
        <p:origin x="223" y="5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7" name="Правоъгълник 6"/>
          <p:cNvSpPr/>
          <p:nvPr userDrawn="1"/>
        </p:nvSpPr>
        <p:spPr>
          <a:xfrm>
            <a:off x="0" y="1511152"/>
            <a:ext cx="9144000" cy="28767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g-BG"/>
          </a:p>
        </p:txBody>
      </p:sp>
      <p:sp>
        <p:nvSpPr>
          <p:cNvPr id="10" name="Правоъгълник 9"/>
          <p:cNvSpPr/>
          <p:nvPr userDrawn="1"/>
        </p:nvSpPr>
        <p:spPr>
          <a:xfrm>
            <a:off x="0" y="0"/>
            <a:ext cx="755576" cy="755576"/>
          </a:xfrm>
          <a:prstGeom prst="rect">
            <a:avLst/>
          </a:prstGeom>
          <a:solidFill>
            <a:srgbClr val="5F3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Правоъгълник 10"/>
          <p:cNvSpPr/>
          <p:nvPr userDrawn="1"/>
        </p:nvSpPr>
        <p:spPr>
          <a:xfrm>
            <a:off x="755576" y="0"/>
            <a:ext cx="755576" cy="755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Правоъгълник 11"/>
          <p:cNvSpPr/>
          <p:nvPr userDrawn="1"/>
        </p:nvSpPr>
        <p:spPr>
          <a:xfrm>
            <a:off x="1511152" y="0"/>
            <a:ext cx="755576" cy="755576"/>
          </a:xfrm>
          <a:prstGeom prst="rect">
            <a:avLst/>
          </a:prstGeom>
          <a:solidFill>
            <a:srgbClr val="43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Правоъгълник 12"/>
          <p:cNvSpPr/>
          <p:nvPr userDrawn="1"/>
        </p:nvSpPr>
        <p:spPr>
          <a:xfrm>
            <a:off x="0" y="755576"/>
            <a:ext cx="755576" cy="755576"/>
          </a:xfrm>
          <a:prstGeom prst="rect">
            <a:avLst/>
          </a:prstGeom>
          <a:solidFill>
            <a:srgbClr val="66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Правоъгълник 13"/>
          <p:cNvSpPr/>
          <p:nvPr userDrawn="1"/>
        </p:nvSpPr>
        <p:spPr>
          <a:xfrm>
            <a:off x="755576" y="755576"/>
            <a:ext cx="755576" cy="755576"/>
          </a:xfrm>
          <a:prstGeom prst="rect">
            <a:avLst/>
          </a:prstGeom>
          <a:solidFill>
            <a:srgbClr val="A4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Правоъгълник 14"/>
          <p:cNvSpPr/>
          <p:nvPr userDrawn="1"/>
        </p:nvSpPr>
        <p:spPr>
          <a:xfrm>
            <a:off x="2266728" y="0"/>
            <a:ext cx="6877272" cy="755576"/>
          </a:xfrm>
          <a:prstGeom prst="rect">
            <a:avLst/>
          </a:prstGeom>
          <a:solidFill>
            <a:srgbClr val="733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Правоъгълник 15"/>
          <p:cNvSpPr/>
          <p:nvPr userDrawn="1"/>
        </p:nvSpPr>
        <p:spPr>
          <a:xfrm>
            <a:off x="8394240" y="4387924"/>
            <a:ext cx="755576" cy="755576"/>
          </a:xfrm>
          <a:prstGeom prst="rect">
            <a:avLst/>
          </a:prstGeom>
          <a:solidFill>
            <a:srgbClr val="43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Правоъгълник 16"/>
          <p:cNvSpPr/>
          <p:nvPr userDrawn="1"/>
        </p:nvSpPr>
        <p:spPr>
          <a:xfrm>
            <a:off x="7638664" y="4387924"/>
            <a:ext cx="755576" cy="755576"/>
          </a:xfrm>
          <a:prstGeom prst="rect">
            <a:avLst/>
          </a:prstGeom>
          <a:solidFill>
            <a:srgbClr val="66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Текстово поле 17"/>
          <p:cNvSpPr txBox="1"/>
          <p:nvPr userDrawn="1"/>
        </p:nvSpPr>
        <p:spPr>
          <a:xfrm>
            <a:off x="6804248" y="105762"/>
            <a:ext cx="2160694" cy="538609"/>
          </a:xfrm>
          <a:prstGeom prst="rect">
            <a:avLst/>
          </a:prstGeom>
          <a:noFill/>
        </p:spPr>
        <p:txBody>
          <a:bodyPr wrap="square" rtlCol="0">
            <a:spAutoFit/>
          </a:bodyPr>
          <a:lstStyle/>
          <a:p>
            <a:r>
              <a:rPr lang="en-US" sz="1750" dirty="0">
                <a:solidFill>
                  <a:schemeClr val="bg1"/>
                </a:solidFill>
                <a:latin typeface="+mj-lt"/>
              </a:rPr>
              <a:t>WorldFuture </a:t>
            </a:r>
            <a:r>
              <a:rPr lang="en-US" sz="1750" dirty="0">
                <a:solidFill>
                  <a:schemeClr val="bg1"/>
                </a:solidFill>
              </a:rPr>
              <a:t>2016</a:t>
            </a:r>
          </a:p>
          <a:p>
            <a:r>
              <a:rPr lang="en-US" sz="1100" dirty="0">
                <a:solidFill>
                  <a:schemeClr val="bg1"/>
                </a:solidFill>
              </a:rPr>
              <a:t>A Brighter Future </a:t>
            </a:r>
            <a:r>
              <a:rPr lang="en-US" sz="1100" i="1" dirty="0">
                <a:solidFill>
                  <a:schemeClr val="bg1"/>
                </a:solidFill>
              </a:rPr>
              <a:t>IS</a:t>
            </a:r>
            <a:r>
              <a:rPr lang="en-US" sz="1100" dirty="0">
                <a:solidFill>
                  <a:schemeClr val="bg1"/>
                </a:solidFill>
              </a:rPr>
              <a:t> Possible </a:t>
            </a:r>
            <a:endParaRPr lang="bg-BG" sz="1100" dirty="0">
              <a:solidFill>
                <a:schemeClr val="bg1"/>
              </a:solidFill>
            </a:endParaRPr>
          </a:p>
        </p:txBody>
      </p:sp>
      <p:pic>
        <p:nvPicPr>
          <p:cNvPr id="19" name="Картина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521184"/>
            <a:ext cx="2304256" cy="459967"/>
          </a:xfrm>
          <a:prstGeom prst="rect">
            <a:avLst/>
          </a:prstGeom>
        </p:spPr>
      </p:pic>
      <p:sp>
        <p:nvSpPr>
          <p:cNvPr id="2" name="Заглавие 1"/>
          <p:cNvSpPr>
            <a:spLocks noGrp="1"/>
          </p:cNvSpPr>
          <p:nvPr>
            <p:ph type="ctrTitle" hasCustomPrompt="1"/>
          </p:nvPr>
        </p:nvSpPr>
        <p:spPr>
          <a:xfrm>
            <a:off x="685800" y="1779662"/>
            <a:ext cx="7772400" cy="2376264"/>
          </a:xfrm>
        </p:spPr>
        <p:txBody>
          <a:bodyPr/>
          <a:lstStyle>
            <a:lvl1pPr>
              <a:defRPr>
                <a:solidFill>
                  <a:schemeClr val="bg1"/>
                </a:solidFill>
              </a:defRPr>
            </a:lvl1pPr>
          </a:lstStyle>
          <a:p>
            <a:r>
              <a:rPr lang="en-US" dirty="0"/>
              <a:t>Speaker’s Name</a:t>
            </a:r>
            <a:endParaRPr lang="bg-BG" dirty="0"/>
          </a:p>
        </p:txBody>
      </p:sp>
      <p:sp>
        <p:nvSpPr>
          <p:cNvPr id="3" name="Подзаглавие 2"/>
          <p:cNvSpPr>
            <a:spLocks noGrp="1"/>
          </p:cNvSpPr>
          <p:nvPr>
            <p:ph type="subTitle" idx="1" hasCustomPrompt="1"/>
          </p:nvPr>
        </p:nvSpPr>
        <p:spPr>
          <a:xfrm>
            <a:off x="2411760" y="847106"/>
            <a:ext cx="6400800" cy="664046"/>
          </a:xfrm>
        </p:spPr>
        <p:txBody>
          <a:bodyPr/>
          <a:lstStyle>
            <a:lvl1pPr marL="0" indent="0" algn="r">
              <a:buNone/>
              <a:defRPr b="1">
                <a:solidFill>
                  <a:srgbClr val="A46BA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Session Name</a:t>
            </a:r>
            <a:endParaRPr lang="bg-BG" dirty="0"/>
          </a:p>
        </p:txBody>
      </p:sp>
      <p:pic>
        <p:nvPicPr>
          <p:cNvPr id="20" name="Picture 4" descr="logoProspektik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91880" y="4521184"/>
            <a:ext cx="1605307" cy="570846"/>
          </a:xfrm>
          <a:prstGeom prst="rect">
            <a:avLst/>
          </a:prstGeom>
          <a:solidFill>
            <a:schemeClr val="bg1"/>
          </a:solidFill>
        </p:spPr>
      </p:pic>
      <p:pic>
        <p:nvPicPr>
          <p:cNvPr id="2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83768" y="4431550"/>
            <a:ext cx="818331" cy="71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descr="Descripción: Descripción: Descripción: Descripción: Descripción: Descripción: Descripción: Descripción: Descripción: ami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126867" y="4503755"/>
            <a:ext cx="2469469" cy="59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вертикален текст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90DF8AB6-982F-4EFB-926E-10E3D2377DEB}" type="datetimeFigureOut">
              <a:rPr lang="bg-BG" smtClean="0"/>
              <a:t>22.7.2016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B2908E72-1927-4E7B-8460-25C30183C1D0}" type="slidenum">
              <a:rPr lang="bg-BG" smtClean="0"/>
              <a:t>‹#›</a:t>
            </a:fld>
            <a:endParaRPr lang="bg-BG"/>
          </a:p>
        </p:txBody>
      </p:sp>
    </p:spTree>
    <p:extLst>
      <p:ext uri="{BB962C8B-B14F-4D97-AF65-F5344CB8AC3E}">
        <p14:creationId xmlns:p14="http://schemas.microsoft.com/office/powerpoint/2010/main" val="92575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05979"/>
            <a:ext cx="2057400" cy="4388644"/>
          </a:xfrm>
        </p:spPr>
        <p:txBody>
          <a:bodyPr vert="eaVert"/>
          <a:lstStyle/>
          <a:p>
            <a:r>
              <a:rPr lang="bg-BG"/>
              <a:t>Редакт. стил загл. образец</a:t>
            </a:r>
          </a:p>
        </p:txBody>
      </p:sp>
      <p:sp>
        <p:nvSpPr>
          <p:cNvPr id="3" name="Контейнер за вертикален текст 2"/>
          <p:cNvSpPr>
            <a:spLocks noGrp="1"/>
          </p:cNvSpPr>
          <p:nvPr>
            <p:ph type="body" orient="vert" idx="1"/>
          </p:nvPr>
        </p:nvSpPr>
        <p:spPr>
          <a:xfrm>
            <a:off x="457200" y="205979"/>
            <a:ext cx="6019800" cy="4388644"/>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90DF8AB6-982F-4EFB-926E-10E3D2377DEB}" type="datetimeFigureOut">
              <a:rPr lang="bg-BG" smtClean="0"/>
              <a:t>22.7.2016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B2908E72-1927-4E7B-8460-25C30183C1D0}" type="slidenum">
              <a:rPr lang="bg-BG" smtClean="0"/>
              <a:t>‹#›</a:t>
            </a:fld>
            <a:endParaRPr lang="bg-BG"/>
          </a:p>
        </p:txBody>
      </p:sp>
    </p:spTree>
    <p:extLst>
      <p:ext uri="{BB962C8B-B14F-4D97-AF65-F5344CB8AC3E}">
        <p14:creationId xmlns:p14="http://schemas.microsoft.com/office/powerpoint/2010/main" val="116659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лавие и съдържание">
    <p:spTree>
      <p:nvGrpSpPr>
        <p:cNvPr id="1" name=""/>
        <p:cNvGrpSpPr/>
        <p:nvPr/>
      </p:nvGrpSpPr>
      <p:grpSpPr>
        <a:xfrm>
          <a:off x="0" y="0"/>
          <a:ext cx="0" cy="0"/>
          <a:chOff x="0" y="0"/>
          <a:chExt cx="0" cy="0"/>
        </a:xfrm>
      </p:grpSpPr>
      <p:sp>
        <p:nvSpPr>
          <p:cNvPr id="8" name="Правоъгълник 7"/>
          <p:cNvSpPr/>
          <p:nvPr userDrawn="1"/>
        </p:nvSpPr>
        <p:spPr>
          <a:xfrm>
            <a:off x="0" y="0"/>
            <a:ext cx="755576" cy="755576"/>
          </a:xfrm>
          <a:prstGeom prst="rect">
            <a:avLst/>
          </a:prstGeom>
          <a:solidFill>
            <a:srgbClr val="5F3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Правоъгълник 8"/>
          <p:cNvSpPr/>
          <p:nvPr userDrawn="1"/>
        </p:nvSpPr>
        <p:spPr>
          <a:xfrm>
            <a:off x="755576" y="0"/>
            <a:ext cx="755576" cy="755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Правоъгълник 9"/>
          <p:cNvSpPr/>
          <p:nvPr userDrawn="1"/>
        </p:nvSpPr>
        <p:spPr>
          <a:xfrm>
            <a:off x="1511152" y="0"/>
            <a:ext cx="755576" cy="755576"/>
          </a:xfrm>
          <a:prstGeom prst="rect">
            <a:avLst/>
          </a:prstGeom>
          <a:solidFill>
            <a:srgbClr val="43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Правоъгълник 10"/>
          <p:cNvSpPr/>
          <p:nvPr userDrawn="1"/>
        </p:nvSpPr>
        <p:spPr>
          <a:xfrm>
            <a:off x="0" y="755576"/>
            <a:ext cx="755576" cy="755576"/>
          </a:xfrm>
          <a:prstGeom prst="rect">
            <a:avLst/>
          </a:prstGeom>
          <a:solidFill>
            <a:srgbClr val="66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Правоъгълник 11"/>
          <p:cNvSpPr/>
          <p:nvPr userDrawn="1"/>
        </p:nvSpPr>
        <p:spPr>
          <a:xfrm>
            <a:off x="755576" y="755576"/>
            <a:ext cx="755576" cy="755576"/>
          </a:xfrm>
          <a:prstGeom prst="rect">
            <a:avLst/>
          </a:prstGeom>
          <a:solidFill>
            <a:srgbClr val="A4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Правоъгълник 12"/>
          <p:cNvSpPr/>
          <p:nvPr userDrawn="1"/>
        </p:nvSpPr>
        <p:spPr>
          <a:xfrm>
            <a:off x="2266728" y="0"/>
            <a:ext cx="6877272" cy="755576"/>
          </a:xfrm>
          <a:prstGeom prst="rect">
            <a:avLst/>
          </a:prstGeom>
          <a:solidFill>
            <a:srgbClr val="733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Правоъгълник 13"/>
          <p:cNvSpPr/>
          <p:nvPr userDrawn="1"/>
        </p:nvSpPr>
        <p:spPr>
          <a:xfrm>
            <a:off x="8394240" y="4387924"/>
            <a:ext cx="755576" cy="755576"/>
          </a:xfrm>
          <a:prstGeom prst="rect">
            <a:avLst/>
          </a:prstGeom>
          <a:solidFill>
            <a:srgbClr val="43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Правоъгълник 14"/>
          <p:cNvSpPr/>
          <p:nvPr userDrawn="1"/>
        </p:nvSpPr>
        <p:spPr>
          <a:xfrm>
            <a:off x="7638664" y="4387924"/>
            <a:ext cx="755576" cy="755576"/>
          </a:xfrm>
          <a:prstGeom prst="rect">
            <a:avLst/>
          </a:prstGeom>
          <a:solidFill>
            <a:srgbClr val="66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Текстово поле 15"/>
          <p:cNvSpPr txBox="1"/>
          <p:nvPr userDrawn="1"/>
        </p:nvSpPr>
        <p:spPr>
          <a:xfrm>
            <a:off x="6804248" y="105762"/>
            <a:ext cx="2160694" cy="538609"/>
          </a:xfrm>
          <a:prstGeom prst="rect">
            <a:avLst/>
          </a:prstGeom>
          <a:noFill/>
        </p:spPr>
        <p:txBody>
          <a:bodyPr wrap="square" rtlCol="0">
            <a:spAutoFit/>
          </a:bodyPr>
          <a:lstStyle/>
          <a:p>
            <a:r>
              <a:rPr lang="en-US" sz="1750" dirty="0">
                <a:solidFill>
                  <a:schemeClr val="bg1"/>
                </a:solidFill>
                <a:latin typeface="+mj-lt"/>
              </a:rPr>
              <a:t>WorldFuture </a:t>
            </a:r>
            <a:r>
              <a:rPr lang="en-US" sz="1750" dirty="0">
                <a:solidFill>
                  <a:schemeClr val="bg1"/>
                </a:solidFill>
              </a:rPr>
              <a:t>2016</a:t>
            </a:r>
          </a:p>
          <a:p>
            <a:r>
              <a:rPr lang="en-US" sz="1100" dirty="0">
                <a:solidFill>
                  <a:schemeClr val="bg1"/>
                </a:solidFill>
              </a:rPr>
              <a:t>A Brighter Future </a:t>
            </a:r>
            <a:r>
              <a:rPr lang="en-US" sz="1100" i="1" dirty="0">
                <a:solidFill>
                  <a:schemeClr val="bg1"/>
                </a:solidFill>
              </a:rPr>
              <a:t>IS</a:t>
            </a:r>
            <a:r>
              <a:rPr lang="en-US" sz="1100" dirty="0">
                <a:solidFill>
                  <a:schemeClr val="bg1"/>
                </a:solidFill>
              </a:rPr>
              <a:t> Possible </a:t>
            </a:r>
            <a:endParaRPr lang="bg-BG" sz="1100" dirty="0">
              <a:solidFill>
                <a:schemeClr val="bg1"/>
              </a:solidFill>
            </a:endParaRPr>
          </a:p>
        </p:txBody>
      </p:sp>
      <p:pic>
        <p:nvPicPr>
          <p:cNvPr id="17" name="Картина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521184"/>
            <a:ext cx="2304256" cy="459967"/>
          </a:xfrm>
          <a:prstGeom prst="rect">
            <a:avLst/>
          </a:prstGeom>
        </p:spPr>
      </p:pic>
      <p:sp>
        <p:nvSpPr>
          <p:cNvPr id="19" name="Подзаглавие 2"/>
          <p:cNvSpPr>
            <a:spLocks noGrp="1"/>
          </p:cNvSpPr>
          <p:nvPr>
            <p:ph type="subTitle" idx="13" hasCustomPrompt="1"/>
          </p:nvPr>
        </p:nvSpPr>
        <p:spPr>
          <a:xfrm>
            <a:off x="2411760" y="847106"/>
            <a:ext cx="6400800" cy="664046"/>
          </a:xfrm>
        </p:spPr>
        <p:txBody>
          <a:bodyPr/>
          <a:lstStyle>
            <a:lvl1pPr marL="0" indent="0" algn="r">
              <a:buNone/>
              <a:defRPr b="1">
                <a:solidFill>
                  <a:srgbClr val="A46BA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Session Name</a:t>
            </a:r>
            <a:endParaRPr lang="bg-BG" dirty="0"/>
          </a:p>
        </p:txBody>
      </p:sp>
      <p:sp>
        <p:nvSpPr>
          <p:cNvPr id="20" name="Контейнер за съдържание 2"/>
          <p:cNvSpPr>
            <a:spLocks noGrp="1"/>
          </p:cNvSpPr>
          <p:nvPr>
            <p:ph idx="1"/>
          </p:nvPr>
        </p:nvSpPr>
        <p:spPr>
          <a:xfrm>
            <a:off x="457200" y="1707653"/>
            <a:ext cx="8229600" cy="2304257"/>
          </a:xfrm>
        </p:spPr>
        <p:txBody>
          <a:bodyPr/>
          <a:lstStyle>
            <a:lvl1pPr>
              <a:defRPr sz="2400"/>
            </a:lvl1pPr>
            <a:lvl2pPr>
              <a:defRPr sz="2000"/>
            </a:lvl2pPr>
            <a:lvl3pPr>
              <a:defRPr sz="1800"/>
            </a:lvl3pPr>
            <a:lvl4pPr>
              <a:defRPr sz="1600"/>
            </a:lvl4pPr>
            <a:lvl5pPr>
              <a:defRPr sz="1600"/>
            </a:lvl5p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pic>
        <p:nvPicPr>
          <p:cNvPr id="18" name="Picture 4" descr="logoProspektik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91880" y="4521184"/>
            <a:ext cx="1605307" cy="570846"/>
          </a:xfrm>
          <a:prstGeom prst="rect">
            <a:avLst/>
          </a:prstGeom>
          <a:solidFill>
            <a:schemeClr val="bg1"/>
          </a:solidFill>
        </p:spPr>
      </p:pic>
      <p:pic>
        <p:nvPicPr>
          <p:cNvPr id="2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83768" y="4431550"/>
            <a:ext cx="818331" cy="71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descr="Descripción: Descripción: Descripción: Descripción: Descripción: Descripción: Descripción: Descripción: Descripción: ami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126867" y="4503755"/>
            <a:ext cx="2469469" cy="59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7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3305176"/>
            <a:ext cx="7772400" cy="1021556"/>
          </a:xfrm>
        </p:spPr>
        <p:txBody>
          <a:bodyPr anchor="t"/>
          <a:lstStyle>
            <a:lvl1pPr algn="l">
              <a:defRPr sz="4000" b="1" cap="all"/>
            </a:lvl1pPr>
          </a:lstStyle>
          <a:p>
            <a:r>
              <a:rPr lang="bg-BG"/>
              <a:t>Редакт. стил загл. образец</a:t>
            </a:r>
          </a:p>
        </p:txBody>
      </p:sp>
      <p:sp>
        <p:nvSpPr>
          <p:cNvPr id="3" name="Текстов контейне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p>
            <a:fld id="{90DF8AB6-982F-4EFB-926E-10E3D2377DEB}" type="datetimeFigureOut">
              <a:rPr lang="bg-BG" smtClean="0"/>
              <a:t>22.7.2016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B2908E72-1927-4E7B-8460-25C30183C1D0}" type="slidenum">
              <a:rPr lang="bg-BG" smtClean="0"/>
              <a:t>‹#›</a:t>
            </a:fld>
            <a:endParaRPr lang="bg-BG"/>
          </a:p>
        </p:txBody>
      </p:sp>
    </p:spTree>
    <p:extLst>
      <p:ext uri="{BB962C8B-B14F-4D97-AF65-F5344CB8AC3E}">
        <p14:creationId xmlns:p14="http://schemas.microsoft.com/office/powerpoint/2010/main" val="415722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съдържани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съдържани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Контейнер за дата 4"/>
          <p:cNvSpPr>
            <a:spLocks noGrp="1"/>
          </p:cNvSpPr>
          <p:nvPr>
            <p:ph type="dt" sz="half" idx="10"/>
          </p:nvPr>
        </p:nvSpPr>
        <p:spPr/>
        <p:txBody>
          <a:bodyPr/>
          <a:lstStyle/>
          <a:p>
            <a:fld id="{90DF8AB6-982F-4EFB-926E-10E3D2377DEB}" type="datetimeFigureOut">
              <a:rPr lang="bg-BG" smtClean="0"/>
              <a:t>22.7.2016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B2908E72-1927-4E7B-8460-25C30183C1D0}" type="slidenum">
              <a:rPr lang="bg-BG" smtClean="0"/>
              <a:t>‹#›</a:t>
            </a:fld>
            <a:endParaRPr lang="bg-BG"/>
          </a:p>
        </p:txBody>
      </p:sp>
    </p:spTree>
    <p:extLst>
      <p:ext uri="{BB962C8B-B14F-4D97-AF65-F5344CB8AC3E}">
        <p14:creationId xmlns:p14="http://schemas.microsoft.com/office/powerpoint/2010/main" val="28282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a:t>Редакт. стил загл. образец</a:t>
            </a:r>
          </a:p>
        </p:txBody>
      </p:sp>
      <p:sp>
        <p:nvSpPr>
          <p:cNvPr id="3" name="Текстов контейне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Текстов контейне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7" name="Контейнер за дата 6"/>
          <p:cNvSpPr>
            <a:spLocks noGrp="1"/>
          </p:cNvSpPr>
          <p:nvPr>
            <p:ph type="dt" sz="half" idx="10"/>
          </p:nvPr>
        </p:nvSpPr>
        <p:spPr/>
        <p:txBody>
          <a:bodyPr/>
          <a:lstStyle/>
          <a:p>
            <a:fld id="{90DF8AB6-982F-4EFB-926E-10E3D2377DEB}" type="datetimeFigureOut">
              <a:rPr lang="bg-BG" smtClean="0"/>
              <a:t>22.7.2016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B2908E72-1927-4E7B-8460-25C30183C1D0}" type="slidenum">
              <a:rPr lang="bg-BG" smtClean="0"/>
              <a:t>‹#›</a:t>
            </a:fld>
            <a:endParaRPr lang="bg-BG"/>
          </a:p>
        </p:txBody>
      </p:sp>
    </p:spTree>
    <p:extLst>
      <p:ext uri="{BB962C8B-B14F-4D97-AF65-F5344CB8AC3E}">
        <p14:creationId xmlns:p14="http://schemas.microsoft.com/office/powerpoint/2010/main" val="400954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дата 2"/>
          <p:cNvSpPr>
            <a:spLocks noGrp="1"/>
          </p:cNvSpPr>
          <p:nvPr>
            <p:ph type="dt" sz="half" idx="10"/>
          </p:nvPr>
        </p:nvSpPr>
        <p:spPr/>
        <p:txBody>
          <a:bodyPr/>
          <a:lstStyle/>
          <a:p>
            <a:fld id="{90DF8AB6-982F-4EFB-926E-10E3D2377DEB}" type="datetimeFigureOut">
              <a:rPr lang="bg-BG" smtClean="0"/>
              <a:t>22.7.2016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B2908E72-1927-4E7B-8460-25C30183C1D0}" type="slidenum">
              <a:rPr lang="bg-BG" smtClean="0"/>
              <a:t>‹#›</a:t>
            </a:fld>
            <a:endParaRPr lang="bg-BG"/>
          </a:p>
        </p:txBody>
      </p:sp>
    </p:spTree>
    <p:extLst>
      <p:ext uri="{BB962C8B-B14F-4D97-AF65-F5344CB8AC3E}">
        <p14:creationId xmlns:p14="http://schemas.microsoft.com/office/powerpoint/2010/main" val="418580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90DF8AB6-982F-4EFB-926E-10E3D2377DEB}" type="datetimeFigureOut">
              <a:rPr lang="bg-BG" smtClean="0"/>
              <a:t>22.7.2016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B2908E72-1927-4E7B-8460-25C30183C1D0}" type="slidenum">
              <a:rPr lang="bg-BG" smtClean="0"/>
              <a:t>‹#›</a:t>
            </a:fld>
            <a:endParaRPr lang="bg-BG"/>
          </a:p>
        </p:txBody>
      </p:sp>
    </p:spTree>
    <p:extLst>
      <p:ext uri="{BB962C8B-B14F-4D97-AF65-F5344CB8AC3E}">
        <p14:creationId xmlns:p14="http://schemas.microsoft.com/office/powerpoint/2010/main" val="87140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1" y="204787"/>
            <a:ext cx="3008313" cy="871538"/>
          </a:xfrm>
        </p:spPr>
        <p:txBody>
          <a:bodyPr anchor="b"/>
          <a:lstStyle>
            <a:lvl1pPr algn="l">
              <a:defRPr sz="2000" b="1"/>
            </a:lvl1pPr>
          </a:lstStyle>
          <a:p>
            <a:r>
              <a:rPr lang="bg-BG"/>
              <a:t>Редакт. стил загл. образец</a:t>
            </a:r>
          </a:p>
        </p:txBody>
      </p:sp>
      <p:sp>
        <p:nvSpPr>
          <p:cNvPr id="3" name="Контейнер за съдържани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Текстов контейне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90DF8AB6-982F-4EFB-926E-10E3D2377DEB}" type="datetimeFigureOut">
              <a:rPr lang="bg-BG" smtClean="0"/>
              <a:t>22.7.2016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B2908E72-1927-4E7B-8460-25C30183C1D0}" type="slidenum">
              <a:rPr lang="bg-BG" smtClean="0"/>
              <a:t>‹#›</a:t>
            </a:fld>
            <a:endParaRPr lang="bg-BG"/>
          </a:p>
        </p:txBody>
      </p:sp>
    </p:spTree>
    <p:extLst>
      <p:ext uri="{BB962C8B-B14F-4D97-AF65-F5344CB8AC3E}">
        <p14:creationId xmlns:p14="http://schemas.microsoft.com/office/powerpoint/2010/main" val="353705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3600450"/>
            <a:ext cx="5486400" cy="425054"/>
          </a:xfrm>
        </p:spPr>
        <p:txBody>
          <a:bodyPr anchor="b"/>
          <a:lstStyle>
            <a:lvl1pPr algn="l">
              <a:defRPr sz="2000" b="1"/>
            </a:lvl1pPr>
          </a:lstStyle>
          <a:p>
            <a:r>
              <a:rPr lang="bg-BG"/>
              <a:t>Редакт. стил загл. образец</a:t>
            </a:r>
          </a:p>
        </p:txBody>
      </p:sp>
      <p:sp>
        <p:nvSpPr>
          <p:cNvPr id="3" name="Контейнер за картина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90DF8AB6-982F-4EFB-926E-10E3D2377DEB}" type="datetimeFigureOut">
              <a:rPr lang="bg-BG" smtClean="0"/>
              <a:t>22.7.2016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B2908E72-1927-4E7B-8460-25C30183C1D0}" type="slidenum">
              <a:rPr lang="bg-BG" smtClean="0"/>
              <a:t>‹#›</a:t>
            </a:fld>
            <a:endParaRPr lang="bg-BG"/>
          </a:p>
        </p:txBody>
      </p:sp>
    </p:spTree>
    <p:extLst>
      <p:ext uri="{BB962C8B-B14F-4D97-AF65-F5344CB8AC3E}">
        <p14:creationId xmlns:p14="http://schemas.microsoft.com/office/powerpoint/2010/main" val="363247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bg-BG"/>
              <a:t>Редакт. стил загл. образец</a:t>
            </a:r>
          </a:p>
        </p:txBody>
      </p:sp>
      <p:sp>
        <p:nvSpPr>
          <p:cNvPr id="3" name="Текстов контейне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0DF8AB6-982F-4EFB-926E-10E3D2377DEB}" type="datetimeFigureOut">
              <a:rPr lang="bg-BG" smtClean="0"/>
              <a:t>22.7.2016 г.</a:t>
            </a:fld>
            <a:endParaRPr lang="bg-BG"/>
          </a:p>
        </p:txBody>
      </p:sp>
      <p:sp>
        <p:nvSpPr>
          <p:cNvPr id="5" name="Контейнер за долния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2908E72-1927-4E7B-8460-25C30183C1D0}" type="slidenum">
              <a:rPr lang="bg-BG" smtClean="0"/>
              <a:t>‹#›</a:t>
            </a:fld>
            <a:endParaRPr lang="bg-BG"/>
          </a:p>
        </p:txBody>
      </p:sp>
    </p:spTree>
    <p:extLst>
      <p:ext uri="{BB962C8B-B14F-4D97-AF65-F5344CB8AC3E}">
        <p14:creationId xmlns:p14="http://schemas.microsoft.com/office/powerpoint/2010/main" val="695553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1779662"/>
            <a:ext cx="7630616" cy="2376264"/>
          </a:xfrm>
        </p:spPr>
        <p:txBody>
          <a:bodyPr>
            <a:noAutofit/>
          </a:bodyPr>
          <a:lstStyle/>
          <a:p>
            <a:pPr algn="l"/>
            <a:r>
              <a:rPr lang="en-US" dirty="0"/>
              <a:t>Millennium Project Work&amp;Tech 2050 study </a:t>
            </a:r>
            <a:br>
              <a:rPr lang="en-US" dirty="0"/>
            </a:br>
            <a:r>
              <a:rPr lang="en-US" dirty="0"/>
              <a:t>with the Basque Government</a:t>
            </a:r>
          </a:p>
        </p:txBody>
      </p:sp>
      <p:pic>
        <p:nvPicPr>
          <p:cNvPr id="11" name="Picture 133"/>
          <p:cNvPicPr>
            <a:picLocks noChangeAspect="1" noChangeArrowheads="1"/>
          </p:cNvPicPr>
          <p:nvPr/>
        </p:nvPicPr>
        <p:blipFill>
          <a:blip r:embed="rId2" cstate="print"/>
          <a:srcRect/>
          <a:stretch>
            <a:fillRect/>
          </a:stretch>
        </p:blipFill>
        <p:spPr bwMode="auto">
          <a:xfrm>
            <a:off x="7020272" y="1563639"/>
            <a:ext cx="2014003" cy="1584176"/>
          </a:xfrm>
          <a:prstGeom prst="rect">
            <a:avLst/>
          </a:prstGeom>
          <a:noFill/>
          <a:ln w="38100">
            <a:noFill/>
            <a:miter lim="800000"/>
            <a:headEnd/>
            <a:tailEnd/>
          </a:ln>
        </p:spPr>
      </p:pic>
      <p:sp>
        <p:nvSpPr>
          <p:cNvPr id="12" name="11 Elipse"/>
          <p:cNvSpPr/>
          <p:nvPr/>
        </p:nvSpPr>
        <p:spPr bwMode="auto">
          <a:xfrm>
            <a:off x="7504141" y="2499742"/>
            <a:ext cx="152400" cy="152400"/>
          </a:xfrm>
          <a:prstGeom prst="ellipse">
            <a:avLst/>
          </a:prstGeom>
          <a:solidFill>
            <a:srgbClr val="FF0000"/>
          </a:solidFill>
          <a:ln w="25400" cap="flat" cmpd="sng" algn="ctr">
            <a:noFill/>
            <a:prstDash val="solid"/>
            <a:round/>
            <a:headEnd type="none" w="med" len="med"/>
            <a:tailEnd type="none" w="med" len="med"/>
          </a:ln>
          <a:effectLst/>
        </p:spPr>
        <p:txBody>
          <a:bodyPr/>
          <a:lstStyle/>
          <a:p>
            <a:pPr algn="ctr">
              <a:defRPr/>
            </a:pPr>
            <a:endParaRPr lang="es-ES" dirty="0">
              <a:latin typeface="Arial" charset="0"/>
            </a:endParaRPr>
          </a:p>
        </p:txBody>
      </p:sp>
      <p:sp>
        <p:nvSpPr>
          <p:cNvPr id="4" name="3 CuadroTexto"/>
          <p:cNvSpPr txBox="1"/>
          <p:nvPr/>
        </p:nvSpPr>
        <p:spPr>
          <a:xfrm>
            <a:off x="7582252" y="4002618"/>
            <a:ext cx="1454244" cy="369332"/>
          </a:xfrm>
          <a:prstGeom prst="rect">
            <a:avLst/>
          </a:prstGeom>
          <a:noFill/>
        </p:spPr>
        <p:txBody>
          <a:bodyPr wrap="none" rtlCol="0">
            <a:spAutoFit/>
          </a:bodyPr>
          <a:lstStyle/>
          <a:p>
            <a:r>
              <a:rPr lang="en-US" dirty="0">
                <a:solidFill>
                  <a:schemeClr val="bg1"/>
                </a:solidFill>
              </a:rPr>
              <a:t>Ibon Zugasti</a:t>
            </a:r>
          </a:p>
        </p:txBody>
      </p:sp>
    </p:spTree>
    <p:extLst>
      <p:ext uri="{BB962C8B-B14F-4D97-AF65-F5344CB8AC3E}">
        <p14:creationId xmlns:p14="http://schemas.microsoft.com/office/powerpoint/2010/main" val="29584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лавие 4"/>
          <p:cNvSpPr>
            <a:spLocks noGrp="1"/>
          </p:cNvSpPr>
          <p:nvPr>
            <p:ph type="subTitle" idx="13"/>
          </p:nvPr>
        </p:nvSpPr>
        <p:spPr>
          <a:xfrm>
            <a:off x="2411760" y="847106"/>
            <a:ext cx="6400800" cy="664046"/>
          </a:xfrm>
        </p:spPr>
        <p:txBody>
          <a:bodyPr>
            <a:noAutofit/>
          </a:bodyPr>
          <a:lstStyle/>
          <a:p>
            <a:pPr algn="ctr"/>
            <a:r>
              <a:rPr lang="en-US" sz="2400" dirty="0"/>
              <a:t>The Basque Country: </a:t>
            </a:r>
            <a:br>
              <a:rPr lang="en-US" sz="2400" dirty="0"/>
            </a:br>
            <a:r>
              <a:rPr lang="en-US" sz="2400" dirty="0"/>
              <a:t>    an age-old people…</a:t>
            </a:r>
            <a:endParaRPr lang="bg-BG" sz="2400" dirty="0"/>
          </a:p>
        </p:txBody>
      </p:sp>
      <p:sp>
        <p:nvSpPr>
          <p:cNvPr id="9" name="Rectangle 8"/>
          <p:cNvSpPr txBox="1">
            <a:spLocks noChangeArrowheads="1"/>
          </p:cNvSpPr>
          <p:nvPr/>
        </p:nvSpPr>
        <p:spPr>
          <a:xfrm>
            <a:off x="81128" y="1779662"/>
            <a:ext cx="5715008" cy="2804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11480" algn="ctr">
              <a:buFont typeface="Wingdings" pitchFamily="2" charset="2"/>
              <a:buNone/>
              <a:defRPr/>
            </a:pPr>
            <a:r>
              <a:rPr lang="en-US" sz="2400" b="1" i="1" dirty="0">
                <a:latin typeface="Tahoma" pitchFamily="34" charset="0"/>
                <a:cs typeface="Tahoma" pitchFamily="34" charset="0"/>
              </a:rPr>
              <a:t>“This extraordinary people have preserved their ancient language, genius, laws, government and manners, longer than any other nation of Europe”</a:t>
            </a:r>
            <a:endParaRPr lang="es-ES" sz="2400" b="1" dirty="0">
              <a:latin typeface="Tahoma" pitchFamily="34" charset="0"/>
              <a:cs typeface="Tahoma" pitchFamily="34" charset="0"/>
            </a:endParaRPr>
          </a:p>
          <a:p>
            <a:pPr marL="411480" algn="ctr">
              <a:buFont typeface="Wingdings" pitchFamily="2" charset="2"/>
              <a:buNone/>
              <a:defRPr/>
            </a:pPr>
            <a:r>
              <a:rPr lang="es-ES" sz="2400" b="1" dirty="0">
                <a:solidFill>
                  <a:srgbClr val="0070C0"/>
                </a:solidFill>
                <a:latin typeface="Tahoma" pitchFamily="34" charset="0"/>
                <a:cs typeface="Tahoma" pitchFamily="34" charset="0"/>
              </a:rPr>
              <a:t>John Adams</a:t>
            </a:r>
            <a:r>
              <a:rPr lang="es-ES" sz="1800" b="1" dirty="0">
                <a:solidFill>
                  <a:srgbClr val="0070C0"/>
                </a:solidFill>
                <a:latin typeface="Tahoma" pitchFamily="34" charset="0"/>
                <a:cs typeface="Tahoma" pitchFamily="34" charset="0"/>
              </a:rPr>
              <a:t> (1786)</a:t>
            </a:r>
            <a:r>
              <a:rPr lang="es-ES" sz="1200" b="1" dirty="0">
                <a:solidFill>
                  <a:srgbClr val="0070C0"/>
                </a:solidFill>
                <a:latin typeface="Tahoma" pitchFamily="34" charset="0"/>
                <a:cs typeface="Tahoma" pitchFamily="34" charset="0"/>
              </a:rPr>
              <a:t> </a:t>
            </a:r>
          </a:p>
          <a:p>
            <a:pPr marL="411480" algn="ctr">
              <a:buFont typeface="Wingdings" pitchFamily="2" charset="2"/>
              <a:buNone/>
              <a:defRPr/>
            </a:pPr>
            <a:r>
              <a:rPr lang="en-US" sz="1200" b="1" dirty="0">
                <a:solidFill>
                  <a:srgbClr val="43999E"/>
                </a:solidFill>
                <a:latin typeface="Tahoma" pitchFamily="34" charset="0"/>
                <a:cs typeface="Tahoma" pitchFamily="34" charset="0"/>
              </a:rPr>
              <a:t>President</a:t>
            </a:r>
            <a:r>
              <a:rPr lang="es-ES" sz="1200" b="1" dirty="0">
                <a:solidFill>
                  <a:srgbClr val="43999E"/>
                </a:solidFill>
                <a:latin typeface="Tahoma" pitchFamily="34" charset="0"/>
                <a:cs typeface="Tahoma" pitchFamily="34" charset="0"/>
              </a:rPr>
              <a:t> of </a:t>
            </a:r>
            <a:r>
              <a:rPr lang="en-US" sz="1200" b="1" dirty="0">
                <a:solidFill>
                  <a:srgbClr val="43999E"/>
                </a:solidFill>
                <a:latin typeface="Tahoma" pitchFamily="34" charset="0"/>
                <a:cs typeface="Tahoma" pitchFamily="34" charset="0"/>
              </a:rPr>
              <a:t>the</a:t>
            </a:r>
            <a:r>
              <a:rPr lang="es-ES" sz="1200" b="1" dirty="0">
                <a:solidFill>
                  <a:srgbClr val="43999E"/>
                </a:solidFill>
                <a:latin typeface="Tahoma" pitchFamily="34" charset="0"/>
                <a:cs typeface="Tahoma" pitchFamily="34" charset="0"/>
              </a:rPr>
              <a:t> </a:t>
            </a:r>
            <a:r>
              <a:rPr lang="en-US" sz="1200" b="1" dirty="0">
                <a:solidFill>
                  <a:srgbClr val="43999E"/>
                </a:solidFill>
                <a:latin typeface="Tahoma" pitchFamily="34" charset="0"/>
                <a:cs typeface="Tahoma" pitchFamily="34" charset="0"/>
              </a:rPr>
              <a:t>United States</a:t>
            </a:r>
            <a:r>
              <a:rPr lang="es-ES" sz="1200" b="1" dirty="0">
                <a:solidFill>
                  <a:srgbClr val="43999E"/>
                </a:solidFill>
                <a:latin typeface="Tahoma" pitchFamily="34" charset="0"/>
                <a:cs typeface="Tahoma" pitchFamily="34" charset="0"/>
              </a:rPr>
              <a:t> of </a:t>
            </a:r>
            <a:r>
              <a:rPr lang="en-US" sz="1200" b="1" dirty="0">
                <a:solidFill>
                  <a:srgbClr val="43999E"/>
                </a:solidFill>
                <a:latin typeface="Tahoma" pitchFamily="34" charset="0"/>
                <a:cs typeface="Tahoma" pitchFamily="34" charset="0"/>
              </a:rPr>
              <a:t>America</a:t>
            </a:r>
          </a:p>
        </p:txBody>
      </p:sp>
      <p:pic>
        <p:nvPicPr>
          <p:cNvPr id="10" name="Picture 10" descr="john_adams1"/>
          <p:cNvPicPr>
            <a:picLocks noChangeAspect="1" noChangeArrowheads="1"/>
          </p:cNvPicPr>
          <p:nvPr/>
        </p:nvPicPr>
        <p:blipFill>
          <a:blip r:embed="rId2" cstate="print"/>
          <a:srcRect/>
          <a:stretch>
            <a:fillRect/>
          </a:stretch>
        </p:blipFill>
        <p:spPr bwMode="auto">
          <a:xfrm rot="168079">
            <a:off x="6544375" y="1960495"/>
            <a:ext cx="1683681" cy="2162716"/>
          </a:xfrm>
          <a:prstGeom prst="rect">
            <a:avLst/>
          </a:prstGeom>
          <a:noFill/>
          <a:ln w="38100">
            <a:noFill/>
            <a:miter lim="800000"/>
            <a:headEnd/>
            <a:tailEnd/>
          </a:ln>
        </p:spPr>
      </p:pic>
    </p:spTree>
    <p:extLst>
      <p:ext uri="{BB962C8B-B14F-4D97-AF65-F5344CB8AC3E}">
        <p14:creationId xmlns:p14="http://schemas.microsoft.com/office/powerpoint/2010/main" val="88822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down)">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95736" y="2427734"/>
            <a:ext cx="4608512" cy="584775"/>
          </a:xfrm>
          <a:prstGeom prst="rect">
            <a:avLst/>
          </a:prstGeom>
          <a:noFill/>
        </p:spPr>
        <p:txBody>
          <a:bodyPr wrap="square" rtlCol="0">
            <a:spAutoFit/>
          </a:bodyPr>
          <a:lstStyle/>
          <a:p>
            <a:pPr algn="ctr"/>
            <a:r>
              <a:rPr lang="eu-ES" sz="3200" dirty="0"/>
              <a:t>Eskerrik asko / </a:t>
            </a:r>
            <a:r>
              <a:rPr lang="es-ES" sz="3200" dirty="0"/>
              <a:t>Gracias</a:t>
            </a:r>
            <a:r>
              <a:rPr lang="eu-ES" sz="3200" dirty="0"/>
              <a:t>!</a:t>
            </a:r>
          </a:p>
        </p:txBody>
      </p:sp>
    </p:spTree>
    <p:extLst>
      <p:ext uri="{BB962C8B-B14F-4D97-AF65-F5344CB8AC3E}">
        <p14:creationId xmlns:p14="http://schemas.microsoft.com/office/powerpoint/2010/main" val="705466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лавие 4"/>
          <p:cNvSpPr>
            <a:spLocks noGrp="1"/>
          </p:cNvSpPr>
          <p:nvPr>
            <p:ph type="subTitle" idx="13"/>
          </p:nvPr>
        </p:nvSpPr>
        <p:spPr>
          <a:xfrm>
            <a:off x="1259632" y="847106"/>
            <a:ext cx="7552928" cy="664046"/>
          </a:xfrm>
        </p:spPr>
        <p:txBody>
          <a:bodyPr>
            <a:normAutofit fontScale="70000" lnSpcReduction="20000"/>
          </a:bodyPr>
          <a:lstStyle/>
          <a:p>
            <a:r>
              <a:rPr lang="en-US" dirty="0"/>
              <a:t>Millennium Project Work&amp;Tech 2050 study </a:t>
            </a:r>
            <a:br>
              <a:rPr lang="en-US" dirty="0"/>
            </a:br>
            <a:r>
              <a:rPr lang="en-US" dirty="0"/>
              <a:t>with the Basque Government</a:t>
            </a:r>
            <a:endParaRPr lang="bg-BG" dirty="0"/>
          </a:p>
        </p:txBody>
      </p:sp>
      <p:sp>
        <p:nvSpPr>
          <p:cNvPr id="4" name="Контейнер за съдържание 3"/>
          <p:cNvSpPr>
            <a:spLocks noGrp="1"/>
          </p:cNvSpPr>
          <p:nvPr>
            <p:ph idx="1"/>
          </p:nvPr>
        </p:nvSpPr>
        <p:spPr>
          <a:xfrm>
            <a:off x="395536" y="1563638"/>
            <a:ext cx="8640960" cy="2304257"/>
          </a:xfrm>
        </p:spPr>
        <p:txBody>
          <a:bodyPr/>
          <a:lstStyle/>
          <a:p>
            <a:pPr marL="0" indent="0" algn="ctr">
              <a:buNone/>
            </a:pPr>
            <a:r>
              <a:rPr lang="en-US" dirty="0"/>
              <a:t>Which is the </a:t>
            </a:r>
            <a:r>
              <a:rPr lang="en-US" u="sng" dirty="0"/>
              <a:t>focus</a:t>
            </a:r>
            <a:r>
              <a:rPr lang="en-US" dirty="0"/>
              <a:t> of the BC on the future of work/technology?</a:t>
            </a:r>
            <a:endParaRPr lang="bg-BG" dirty="0"/>
          </a:p>
        </p:txBody>
      </p:sp>
      <p:sp>
        <p:nvSpPr>
          <p:cNvPr id="2" name="CuadroTexto 1"/>
          <p:cNvSpPr txBox="1"/>
          <p:nvPr/>
        </p:nvSpPr>
        <p:spPr>
          <a:xfrm>
            <a:off x="1547664" y="1995686"/>
            <a:ext cx="7344816" cy="2446824"/>
          </a:xfrm>
          <a:prstGeom prst="rect">
            <a:avLst/>
          </a:prstGeom>
          <a:noFill/>
        </p:spPr>
        <p:txBody>
          <a:bodyPr wrap="square" rtlCol="0">
            <a:spAutoFit/>
          </a:bodyPr>
          <a:lstStyle/>
          <a:p>
            <a:pPr marL="285750" indent="-285750">
              <a:buFont typeface="Arial" panose="020B0604020202020204" pitchFamily="34" charset="0"/>
              <a:buChar char="•"/>
            </a:pPr>
            <a:r>
              <a:rPr lang="en-US" sz="1700" dirty="0"/>
              <a:t>The </a:t>
            </a:r>
            <a:r>
              <a:rPr lang="en-US" sz="1700" b="1" dirty="0"/>
              <a:t>comparison</a:t>
            </a:r>
            <a:r>
              <a:rPr lang="en-US" sz="1700" dirty="0"/>
              <a:t> between the results from Basque Country and the global study was conditioned by different future horizons (2030 and 2050), but also by different starting hypotheses that did not initially agree on negative evolution of the job market.</a:t>
            </a:r>
          </a:p>
          <a:p>
            <a:pPr marL="285750" indent="-285750">
              <a:buFont typeface="Arial" panose="020B0604020202020204" pitchFamily="34" charset="0"/>
              <a:buChar char="•"/>
            </a:pPr>
            <a:r>
              <a:rPr lang="en-US" sz="1700" dirty="0"/>
              <a:t>In the BC there was a considerable </a:t>
            </a:r>
            <a:r>
              <a:rPr lang="en-US" sz="1700" b="1" dirty="0"/>
              <a:t>deviation</a:t>
            </a:r>
            <a:r>
              <a:rPr lang="en-US" sz="1700" dirty="0"/>
              <a:t> in answers relating to the importance of the different factors being contemplated</a:t>
            </a:r>
          </a:p>
          <a:p>
            <a:pPr marL="285750" indent="-285750">
              <a:buFont typeface="Arial" panose="020B0604020202020204" pitchFamily="34" charset="0"/>
              <a:buChar char="•"/>
            </a:pPr>
            <a:r>
              <a:rPr lang="en-US" sz="1700" dirty="0"/>
              <a:t>The process in the BC was approached through </a:t>
            </a:r>
            <a:r>
              <a:rPr lang="en-US" sz="1700" b="1" dirty="0"/>
              <a:t>in-depth interviews</a:t>
            </a:r>
            <a:r>
              <a:rPr lang="en-US" sz="1700" dirty="0"/>
              <a:t> using a structured questionnaire that can be assimilated (although not identical) to the global questionnaire</a:t>
            </a:r>
          </a:p>
        </p:txBody>
      </p:sp>
      <p:pic>
        <p:nvPicPr>
          <p:cNvPr id="6" name="Picture 4" descr="123_2379"/>
          <p:cNvPicPr>
            <a:picLocks noChangeAspect="1" noChangeArrowheads="1"/>
          </p:cNvPicPr>
          <p:nvPr/>
        </p:nvPicPr>
        <p:blipFill>
          <a:blip r:embed="rId2" cstate="print"/>
          <a:srcRect/>
          <a:stretch>
            <a:fillRect/>
          </a:stretch>
        </p:blipFill>
        <p:spPr>
          <a:xfrm>
            <a:off x="143415" y="3274495"/>
            <a:ext cx="1317104" cy="1020755"/>
          </a:xfrm>
          <a:prstGeom prst="rect">
            <a:avLst/>
          </a:prstGeom>
          <a:gradFill>
            <a:gsLst>
              <a:gs pos="0">
                <a:srgbClr val="7030A0"/>
              </a:gs>
              <a:gs pos="39999">
                <a:srgbClr val="85C2FF"/>
              </a:gs>
              <a:gs pos="70000">
                <a:srgbClr val="C4D6EB"/>
              </a:gs>
              <a:gs pos="100000">
                <a:srgbClr val="FFEBFA"/>
              </a:gs>
            </a:gsLst>
            <a:lin ang="8100000" scaled="1"/>
          </a:gradFill>
          <a:ln>
            <a:noFill/>
          </a:ln>
        </p:spPr>
      </p:pic>
      <p:pic>
        <p:nvPicPr>
          <p:cNvPr id="7"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15" y="2355726"/>
            <a:ext cx="1317104" cy="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3347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138242"/>
            <a:ext cx="4335566" cy="180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2960" y="1923678"/>
            <a:ext cx="4255024" cy="252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5"/>
          <p:cNvSpPr txBox="1"/>
          <p:nvPr/>
        </p:nvSpPr>
        <p:spPr>
          <a:xfrm>
            <a:off x="251520" y="1563638"/>
            <a:ext cx="4104456" cy="369332"/>
          </a:xfrm>
          <a:prstGeom prst="rect">
            <a:avLst/>
          </a:prstGeom>
          <a:noFill/>
        </p:spPr>
        <p:txBody>
          <a:bodyPr wrap="square" rtlCol="0">
            <a:spAutoFit/>
          </a:bodyPr>
          <a:lstStyle/>
          <a:p>
            <a:r>
              <a:rPr lang="en-US" dirty="0"/>
              <a:t>Worldwide unemployment rates (MP)</a:t>
            </a:r>
          </a:p>
        </p:txBody>
      </p:sp>
      <p:sp>
        <p:nvSpPr>
          <p:cNvPr id="9" name="CuadroTexto 7"/>
          <p:cNvSpPr txBox="1"/>
          <p:nvPr/>
        </p:nvSpPr>
        <p:spPr>
          <a:xfrm>
            <a:off x="4716016" y="1563638"/>
            <a:ext cx="4032448" cy="369332"/>
          </a:xfrm>
          <a:prstGeom prst="rect">
            <a:avLst/>
          </a:prstGeom>
          <a:noFill/>
        </p:spPr>
        <p:txBody>
          <a:bodyPr wrap="square" rtlCol="0">
            <a:spAutoFit/>
          </a:bodyPr>
          <a:lstStyle/>
          <a:p>
            <a:pPr algn="ctr"/>
            <a:r>
              <a:rPr lang="en-US" dirty="0"/>
              <a:t>Basque unemployment rates (BC)</a:t>
            </a:r>
          </a:p>
        </p:txBody>
      </p:sp>
      <p:sp>
        <p:nvSpPr>
          <p:cNvPr id="10" name="9 Rectángulo"/>
          <p:cNvSpPr/>
          <p:nvPr/>
        </p:nvSpPr>
        <p:spPr>
          <a:xfrm>
            <a:off x="6804248" y="3291830"/>
            <a:ext cx="936104"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1835696" y="2427734"/>
            <a:ext cx="648072" cy="1728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Подзаглавие 4"/>
          <p:cNvSpPr>
            <a:spLocks noGrp="1"/>
          </p:cNvSpPr>
          <p:nvPr>
            <p:ph type="subTitle" idx="13"/>
          </p:nvPr>
        </p:nvSpPr>
        <p:spPr>
          <a:xfrm>
            <a:off x="1259632" y="847106"/>
            <a:ext cx="7552928" cy="664046"/>
          </a:xfrm>
        </p:spPr>
        <p:txBody>
          <a:bodyPr>
            <a:normAutofit fontScale="70000" lnSpcReduction="20000"/>
          </a:bodyPr>
          <a:lstStyle/>
          <a:p>
            <a:r>
              <a:rPr lang="en-US" dirty="0"/>
              <a:t>Millennium Project Work&amp;Tech 2050 study </a:t>
            </a:r>
            <a:br>
              <a:rPr lang="en-US" dirty="0"/>
            </a:br>
            <a:r>
              <a:rPr lang="en-US" dirty="0"/>
              <a:t>with the Basque Government</a:t>
            </a:r>
            <a:endParaRPr lang="bg-BG" dirty="0"/>
          </a:p>
        </p:txBody>
      </p:sp>
    </p:spTree>
    <p:extLst>
      <p:ext uri="{BB962C8B-B14F-4D97-AF65-F5344CB8AC3E}">
        <p14:creationId xmlns:p14="http://schemas.microsoft.com/office/powerpoint/2010/main" val="107377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726614600"/>
              </p:ext>
            </p:extLst>
          </p:nvPr>
        </p:nvGraphicFramePr>
        <p:xfrm>
          <a:off x="502463" y="1547591"/>
          <a:ext cx="8139074" cy="2973134"/>
        </p:xfrm>
        <a:graphic>
          <a:graphicData uri="http://schemas.openxmlformats.org/drawingml/2006/table">
            <a:tbl>
              <a:tblPr firstRow="1" firstCol="1">
                <a:tableStyleId>{5C22544A-7EE6-4342-B048-85BDC9FD1C3A}</a:tableStyleId>
              </a:tblPr>
              <a:tblGrid>
                <a:gridCol w="5949663">
                  <a:extLst>
                    <a:ext uri="{9D8B030D-6E8A-4147-A177-3AD203B41FA5}">
                      <a16:colId xmlns:a16="http://schemas.microsoft.com/office/drawing/2014/main" val="20000"/>
                    </a:ext>
                  </a:extLst>
                </a:gridCol>
                <a:gridCol w="1095519">
                  <a:extLst>
                    <a:ext uri="{9D8B030D-6E8A-4147-A177-3AD203B41FA5}">
                      <a16:colId xmlns:a16="http://schemas.microsoft.com/office/drawing/2014/main" val="20001"/>
                    </a:ext>
                  </a:extLst>
                </a:gridCol>
                <a:gridCol w="1093892">
                  <a:extLst>
                    <a:ext uri="{9D8B030D-6E8A-4147-A177-3AD203B41FA5}">
                      <a16:colId xmlns:a16="http://schemas.microsoft.com/office/drawing/2014/main" val="20002"/>
                    </a:ext>
                  </a:extLst>
                </a:gridCol>
              </a:tblGrid>
              <a:tr h="344615">
                <a:tc>
                  <a:txBody>
                    <a:bodyPr/>
                    <a:lstStyle/>
                    <a:p>
                      <a:pPr algn="ctr">
                        <a:lnSpc>
                          <a:spcPct val="115000"/>
                        </a:lnSpc>
                        <a:spcAft>
                          <a:spcPts val="0"/>
                        </a:spcAft>
                        <a:tabLst>
                          <a:tab pos="771525" algn="l"/>
                        </a:tabLst>
                      </a:pPr>
                      <a:r>
                        <a:rPr lang="en-US" sz="1200" kern="1200" dirty="0">
                          <a:effectLst/>
                        </a:rPr>
                        <a:t>TECHNOLOGIES likely to replace rather than create more jobs</a:t>
                      </a:r>
                      <a:r>
                        <a:rPr lang="en-GB" sz="1200" kern="1200" dirty="0">
                          <a:effectLst/>
                        </a:rPr>
                        <a:t> </a:t>
                      </a:r>
                      <a:endParaRPr lang="es-ES" sz="16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Global</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dirty="0">
                          <a:effectLst/>
                        </a:rPr>
                        <a:t>BC</a:t>
                      </a:r>
                      <a:endParaRPr lang="es-ES" sz="1600" dirty="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0"/>
                  </a:ext>
                </a:extLst>
              </a:tr>
              <a:tr h="0">
                <a:tc>
                  <a:txBody>
                    <a:bodyPr/>
                    <a:lstStyle/>
                    <a:p>
                      <a:pPr>
                        <a:lnSpc>
                          <a:spcPct val="115000"/>
                        </a:lnSpc>
                        <a:spcAft>
                          <a:spcPts val="0"/>
                        </a:spcAft>
                      </a:pPr>
                      <a:r>
                        <a:rPr lang="en-GB" sz="1200" kern="1200">
                          <a:effectLst/>
                        </a:rPr>
                        <a:t>Robotics</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dirty="0">
                          <a:effectLst/>
                        </a:rPr>
                        <a:t>1st</a:t>
                      </a:r>
                      <a:endParaRPr lang="es-ES" sz="16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2nd</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1"/>
                  </a:ext>
                </a:extLst>
              </a:tr>
              <a:tr h="0">
                <a:tc>
                  <a:txBody>
                    <a:bodyPr/>
                    <a:lstStyle/>
                    <a:p>
                      <a:pPr>
                        <a:lnSpc>
                          <a:spcPct val="115000"/>
                        </a:lnSpc>
                        <a:spcAft>
                          <a:spcPts val="0"/>
                        </a:spcAft>
                      </a:pPr>
                      <a:r>
                        <a:rPr lang="en-GB" sz="1200" kern="1200" dirty="0">
                          <a:effectLst/>
                        </a:rPr>
                        <a:t>Integration and synergies among these making technologies not known today</a:t>
                      </a:r>
                      <a:endParaRPr lang="es-ES" sz="16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2nd</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1st</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2"/>
                  </a:ext>
                </a:extLst>
              </a:tr>
              <a:tr h="0">
                <a:tc>
                  <a:txBody>
                    <a:bodyPr/>
                    <a:lstStyle/>
                    <a:p>
                      <a:pPr>
                        <a:lnSpc>
                          <a:spcPct val="115000"/>
                        </a:lnSpc>
                        <a:spcAft>
                          <a:spcPts val="0"/>
                        </a:spcAft>
                      </a:pPr>
                      <a:r>
                        <a:rPr lang="en-GB" sz="1200" kern="1200">
                          <a:effectLst/>
                        </a:rPr>
                        <a:t>Artificial Intelligence</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3rd</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dirty="0">
                          <a:effectLst/>
                        </a:rPr>
                        <a:t>10th</a:t>
                      </a:r>
                      <a:endParaRPr lang="es-ES" sz="1600" dirty="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3"/>
                  </a:ext>
                </a:extLst>
              </a:tr>
              <a:tr h="0">
                <a:tc>
                  <a:txBody>
                    <a:bodyPr/>
                    <a:lstStyle/>
                    <a:p>
                      <a:pPr>
                        <a:lnSpc>
                          <a:spcPct val="115000"/>
                        </a:lnSpc>
                        <a:spcAft>
                          <a:spcPts val="0"/>
                        </a:spcAft>
                      </a:pPr>
                      <a:r>
                        <a:rPr lang="en-GB" sz="1200" kern="1200">
                          <a:effectLst/>
                        </a:rPr>
                        <a:t>Artificial general intelligence (Artificial general intelligence attempts to perform the full range of human cognitive abilities whereas AI does not)</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4th</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4"/>
                  </a:ext>
                </a:extLst>
              </a:tr>
              <a:tr h="0">
                <a:tc>
                  <a:txBody>
                    <a:bodyPr/>
                    <a:lstStyle/>
                    <a:p>
                      <a:pPr>
                        <a:lnSpc>
                          <a:spcPct val="115000"/>
                        </a:lnSpc>
                        <a:spcAft>
                          <a:spcPts val="0"/>
                        </a:spcAft>
                      </a:pPr>
                      <a:r>
                        <a:rPr lang="en-GB" sz="1200" kern="1200">
                          <a:effectLst/>
                        </a:rPr>
                        <a:t>Retraining unable to keep up with accelerating technological changes</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5th</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5"/>
                  </a:ext>
                </a:extLst>
              </a:tr>
              <a:tr h="0">
                <a:tc>
                  <a:txBody>
                    <a:bodyPr/>
                    <a:lstStyle/>
                    <a:p>
                      <a:pPr>
                        <a:lnSpc>
                          <a:spcPct val="115000"/>
                        </a:lnSpc>
                        <a:spcAft>
                          <a:spcPts val="0"/>
                        </a:spcAft>
                      </a:pPr>
                      <a:r>
                        <a:rPr lang="en-GB" sz="1200" kern="1200">
                          <a:effectLst/>
                        </a:rPr>
                        <a:t>3D/4D printing</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6th</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4th</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6"/>
                  </a:ext>
                </a:extLst>
              </a:tr>
              <a:tr h="0">
                <a:tc>
                  <a:txBody>
                    <a:bodyPr/>
                    <a:lstStyle/>
                    <a:p>
                      <a:pPr>
                        <a:lnSpc>
                          <a:spcPct val="115000"/>
                        </a:lnSpc>
                        <a:spcAft>
                          <a:spcPts val="0"/>
                        </a:spcAft>
                      </a:pPr>
                      <a:r>
                        <a:rPr lang="en-GB" sz="1200" kern="1200">
                          <a:effectLst/>
                        </a:rPr>
                        <a:t>Other factors (driverless cars/mobile - cloud/E-Commerce)</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7th</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3rd/5th/6th</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7"/>
                  </a:ext>
                </a:extLst>
              </a:tr>
              <a:tr h="140335">
                <a:tc>
                  <a:txBody>
                    <a:bodyPr/>
                    <a:lstStyle/>
                    <a:p>
                      <a:pPr>
                        <a:lnSpc>
                          <a:spcPct val="115000"/>
                        </a:lnSpc>
                        <a:spcAft>
                          <a:spcPts val="0"/>
                        </a:spcAft>
                      </a:pPr>
                      <a:r>
                        <a:rPr lang="en-GB" sz="1200" kern="1200">
                          <a:effectLst/>
                        </a:rPr>
                        <a:t>Drones</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8th</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7th</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8"/>
                  </a:ext>
                </a:extLst>
              </a:tr>
              <a:tr h="0">
                <a:tc>
                  <a:txBody>
                    <a:bodyPr/>
                    <a:lstStyle/>
                    <a:p>
                      <a:pPr>
                        <a:lnSpc>
                          <a:spcPct val="115000"/>
                        </a:lnSpc>
                        <a:spcAft>
                          <a:spcPts val="0"/>
                        </a:spcAft>
                      </a:pPr>
                      <a:r>
                        <a:rPr lang="en-GB" sz="1200" kern="1200">
                          <a:effectLst/>
                        </a:rPr>
                        <a:t>Nanotechnology</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9th</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8th</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9"/>
                  </a:ext>
                </a:extLst>
              </a:tr>
              <a:tr h="0">
                <a:tc>
                  <a:txBody>
                    <a:bodyPr/>
                    <a:lstStyle/>
                    <a:p>
                      <a:pPr>
                        <a:lnSpc>
                          <a:spcPct val="115000"/>
                        </a:lnSpc>
                        <a:spcAft>
                          <a:spcPts val="0"/>
                        </a:spcAft>
                      </a:pPr>
                      <a:r>
                        <a:rPr lang="en-GB" sz="1200" kern="1200">
                          <a:effectLst/>
                        </a:rPr>
                        <a:t>Synthetic biology </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10th</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9th</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10"/>
                  </a:ext>
                </a:extLst>
              </a:tr>
              <a:tr h="0">
                <a:tc>
                  <a:txBody>
                    <a:bodyPr/>
                    <a:lstStyle/>
                    <a:p>
                      <a:pPr>
                        <a:lnSpc>
                          <a:spcPct val="115000"/>
                        </a:lnSpc>
                        <a:spcAft>
                          <a:spcPts val="0"/>
                        </a:spcAft>
                      </a:pPr>
                      <a:r>
                        <a:rPr lang="en-GB" sz="1200" kern="1200">
                          <a:effectLst/>
                        </a:rPr>
                        <a:t>Augmented reality</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dirty="0">
                          <a:effectLst/>
                        </a:rPr>
                        <a:t>11th</a:t>
                      </a:r>
                      <a:endParaRPr lang="es-ES" sz="1600" dirty="0">
                        <a:effectLst/>
                        <a:latin typeface="Calibri"/>
                        <a:ea typeface="Calibri"/>
                        <a:cs typeface="Times New Roman"/>
                      </a:endParaRPr>
                    </a:p>
                  </a:txBody>
                  <a:tcPr marL="68580" marR="68580" marT="9525" marB="0" anchor="ctr"/>
                </a:tc>
                <a:extLst>
                  <a:ext uri="{0D108BD9-81ED-4DB2-BD59-A6C34878D82A}">
                    <a16:rowId xmlns:a16="http://schemas.microsoft.com/office/drawing/2014/main" val="10011"/>
                  </a:ext>
                </a:extLst>
              </a:tr>
            </a:tbl>
          </a:graphicData>
        </a:graphic>
      </p:graphicFrame>
      <p:sp>
        <p:nvSpPr>
          <p:cNvPr id="6" name="Подзаглавие 4"/>
          <p:cNvSpPr>
            <a:spLocks noGrp="1"/>
          </p:cNvSpPr>
          <p:nvPr>
            <p:ph type="subTitle" idx="13"/>
          </p:nvPr>
        </p:nvSpPr>
        <p:spPr>
          <a:xfrm>
            <a:off x="1259632" y="847106"/>
            <a:ext cx="7552928" cy="664046"/>
          </a:xfrm>
        </p:spPr>
        <p:txBody>
          <a:bodyPr>
            <a:normAutofit fontScale="70000" lnSpcReduction="20000"/>
          </a:bodyPr>
          <a:lstStyle/>
          <a:p>
            <a:r>
              <a:rPr lang="en-US" dirty="0"/>
              <a:t>Millennium Project Work&amp;Tech 2050 study </a:t>
            </a:r>
            <a:br>
              <a:rPr lang="en-US" dirty="0"/>
            </a:br>
            <a:r>
              <a:rPr lang="en-US" dirty="0"/>
              <a:t>with the Basque Government</a:t>
            </a:r>
            <a:endParaRPr lang="bg-BG" dirty="0"/>
          </a:p>
        </p:txBody>
      </p:sp>
    </p:spTree>
    <p:extLst>
      <p:ext uri="{BB962C8B-B14F-4D97-AF65-F5344CB8AC3E}">
        <p14:creationId xmlns:p14="http://schemas.microsoft.com/office/powerpoint/2010/main" val="230845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279703030"/>
              </p:ext>
            </p:extLst>
          </p:nvPr>
        </p:nvGraphicFramePr>
        <p:xfrm>
          <a:off x="502463" y="1970087"/>
          <a:ext cx="8139074" cy="2188845"/>
        </p:xfrm>
        <a:graphic>
          <a:graphicData uri="http://schemas.openxmlformats.org/drawingml/2006/table">
            <a:tbl>
              <a:tblPr firstRow="1" firstCol="1">
                <a:tableStyleId>{5C22544A-7EE6-4342-B048-85BDC9FD1C3A}</a:tableStyleId>
              </a:tblPr>
              <a:tblGrid>
                <a:gridCol w="6874262">
                  <a:extLst>
                    <a:ext uri="{9D8B030D-6E8A-4147-A177-3AD203B41FA5}">
                      <a16:colId xmlns:a16="http://schemas.microsoft.com/office/drawing/2014/main" val="20000"/>
                    </a:ext>
                  </a:extLst>
                </a:gridCol>
                <a:gridCol w="1264812">
                  <a:extLst>
                    <a:ext uri="{9D8B030D-6E8A-4147-A177-3AD203B41FA5}">
                      <a16:colId xmlns:a16="http://schemas.microsoft.com/office/drawing/2014/main" val="20001"/>
                    </a:ext>
                  </a:extLst>
                </a:gridCol>
              </a:tblGrid>
              <a:tr h="375920">
                <a:tc>
                  <a:txBody>
                    <a:bodyPr/>
                    <a:lstStyle/>
                    <a:p>
                      <a:pPr algn="ctr">
                        <a:lnSpc>
                          <a:spcPct val="115000"/>
                        </a:lnSpc>
                        <a:spcAft>
                          <a:spcPts val="0"/>
                        </a:spcAft>
                        <a:tabLst>
                          <a:tab pos="771525" algn="l"/>
                        </a:tabLst>
                      </a:pPr>
                      <a:r>
                        <a:rPr lang="en-US" sz="1200" kern="1200" dirty="0">
                          <a:effectLst/>
                        </a:rPr>
                        <a:t>OCCUPATIONS that will be most affected by automation</a:t>
                      </a:r>
                      <a:r>
                        <a:rPr lang="en-GB" sz="1200" kern="1200" dirty="0">
                          <a:effectLst/>
                        </a:rPr>
                        <a:t> </a:t>
                      </a:r>
                      <a:endParaRPr lang="es-ES" sz="12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Basque Country</a:t>
                      </a:r>
                      <a:endParaRPr lang="es-ES" sz="12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0"/>
                  </a:ext>
                </a:extLst>
              </a:tr>
              <a:tr h="0">
                <a:tc>
                  <a:txBody>
                    <a:bodyPr/>
                    <a:lstStyle/>
                    <a:p>
                      <a:pPr>
                        <a:lnSpc>
                          <a:spcPct val="115000"/>
                        </a:lnSpc>
                        <a:spcAft>
                          <a:spcPts val="0"/>
                        </a:spcAft>
                      </a:pPr>
                      <a:r>
                        <a:rPr lang="en-GB" sz="1200" kern="1200">
                          <a:effectLst/>
                        </a:rPr>
                        <a:t>Operators of facilities and machines and assemblers</a:t>
                      </a:r>
                      <a:r>
                        <a:rPr lang="en-GB" sz="1200">
                          <a:effectLst/>
                        </a:rPr>
                        <a:t>	</a:t>
                      </a:r>
                      <a:endParaRPr lang="es-ES" sz="12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1st</a:t>
                      </a:r>
                      <a:endParaRPr lang="es-ES" sz="12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1"/>
                  </a:ext>
                </a:extLst>
              </a:tr>
              <a:tr h="75565">
                <a:tc>
                  <a:txBody>
                    <a:bodyPr/>
                    <a:lstStyle/>
                    <a:p>
                      <a:pPr>
                        <a:lnSpc>
                          <a:spcPct val="115000"/>
                        </a:lnSpc>
                        <a:spcAft>
                          <a:spcPts val="0"/>
                        </a:spcAft>
                      </a:pPr>
                      <a:r>
                        <a:rPr lang="en-GB" sz="1200" kern="1200">
                          <a:effectLst/>
                        </a:rPr>
                        <a:t>Basic occupations</a:t>
                      </a:r>
                      <a:endParaRPr lang="es-ES" sz="12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2nd</a:t>
                      </a:r>
                      <a:endParaRPr lang="es-ES" sz="12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2"/>
                  </a:ext>
                </a:extLst>
              </a:tr>
              <a:tr h="60325">
                <a:tc>
                  <a:txBody>
                    <a:bodyPr/>
                    <a:lstStyle/>
                    <a:p>
                      <a:pPr>
                        <a:lnSpc>
                          <a:spcPct val="115000"/>
                        </a:lnSpc>
                        <a:spcAft>
                          <a:spcPts val="0"/>
                        </a:spcAft>
                      </a:pPr>
                      <a:r>
                        <a:rPr lang="en-GB" sz="1200" kern="1200">
                          <a:effectLst/>
                        </a:rPr>
                        <a:t>Administrative support staff</a:t>
                      </a:r>
                      <a:endParaRPr lang="es-ES" sz="12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3rd</a:t>
                      </a:r>
                      <a:endParaRPr lang="es-ES" sz="12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3"/>
                  </a:ext>
                </a:extLst>
              </a:tr>
              <a:tr h="0">
                <a:tc>
                  <a:txBody>
                    <a:bodyPr/>
                    <a:lstStyle/>
                    <a:p>
                      <a:pPr>
                        <a:lnSpc>
                          <a:spcPct val="115000"/>
                        </a:lnSpc>
                        <a:spcAft>
                          <a:spcPts val="0"/>
                        </a:spcAft>
                      </a:pPr>
                      <a:r>
                        <a:rPr lang="en-GB" sz="1200" kern="1200">
                          <a:effectLst/>
                        </a:rPr>
                        <a:t>Officials, operators and craftsmen in mechanics and other professions</a:t>
                      </a:r>
                      <a:endParaRPr lang="es-ES" sz="12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4th</a:t>
                      </a:r>
                      <a:endParaRPr lang="es-ES" sz="12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4"/>
                  </a:ext>
                </a:extLst>
              </a:tr>
              <a:tr h="38735">
                <a:tc>
                  <a:txBody>
                    <a:bodyPr/>
                    <a:lstStyle/>
                    <a:p>
                      <a:pPr>
                        <a:lnSpc>
                          <a:spcPct val="115000"/>
                        </a:lnSpc>
                        <a:spcAft>
                          <a:spcPts val="0"/>
                        </a:spcAft>
                      </a:pPr>
                      <a:r>
                        <a:rPr lang="en-GB" sz="1200" kern="1200">
                          <a:effectLst/>
                        </a:rPr>
                        <a:t>Service workers and business and market salesmen</a:t>
                      </a:r>
                      <a:endParaRPr lang="es-ES" sz="12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5th</a:t>
                      </a:r>
                      <a:endParaRPr lang="es-ES" sz="12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5"/>
                  </a:ext>
                </a:extLst>
              </a:tr>
              <a:tr h="113665">
                <a:tc>
                  <a:txBody>
                    <a:bodyPr/>
                    <a:lstStyle/>
                    <a:p>
                      <a:pPr>
                        <a:lnSpc>
                          <a:spcPct val="115000"/>
                        </a:lnSpc>
                        <a:spcAft>
                          <a:spcPts val="0"/>
                        </a:spcAft>
                      </a:pPr>
                      <a:r>
                        <a:rPr lang="en-GB" sz="1200" kern="1200">
                          <a:effectLst/>
                        </a:rPr>
                        <a:t>Farmers and qualified agro-fishery, forestry and fishery workers</a:t>
                      </a:r>
                      <a:endParaRPr lang="es-ES" sz="12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6th</a:t>
                      </a:r>
                      <a:endParaRPr lang="es-ES" sz="12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6"/>
                  </a:ext>
                </a:extLst>
              </a:tr>
              <a:tr h="98425">
                <a:tc>
                  <a:txBody>
                    <a:bodyPr/>
                    <a:lstStyle/>
                    <a:p>
                      <a:pPr>
                        <a:lnSpc>
                          <a:spcPct val="115000"/>
                        </a:lnSpc>
                        <a:spcAft>
                          <a:spcPts val="0"/>
                        </a:spcAft>
                      </a:pPr>
                      <a:r>
                        <a:rPr lang="en-GB" sz="1200" kern="1200">
                          <a:effectLst/>
                        </a:rPr>
                        <a:t>Technicians and mid-level professionals</a:t>
                      </a:r>
                      <a:endParaRPr lang="es-ES" sz="12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7th</a:t>
                      </a:r>
                      <a:endParaRPr lang="es-ES" sz="12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7"/>
                  </a:ext>
                </a:extLst>
              </a:tr>
              <a:tr h="83185">
                <a:tc>
                  <a:txBody>
                    <a:bodyPr/>
                    <a:lstStyle/>
                    <a:p>
                      <a:pPr>
                        <a:lnSpc>
                          <a:spcPct val="115000"/>
                        </a:lnSpc>
                        <a:spcAft>
                          <a:spcPts val="0"/>
                        </a:spcAft>
                      </a:pPr>
                      <a:r>
                        <a:rPr lang="en-GB" sz="1200" kern="1200">
                          <a:effectLst/>
                        </a:rPr>
                        <a:t>Scientific and intellectual professionals</a:t>
                      </a:r>
                      <a:endParaRPr lang="es-ES" sz="12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dirty="0">
                          <a:effectLst/>
                        </a:rPr>
                        <a:t>8th</a:t>
                      </a:r>
                      <a:endParaRPr lang="es-ES" sz="1200" dirty="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8"/>
                  </a:ext>
                </a:extLst>
              </a:tr>
            </a:tbl>
          </a:graphicData>
        </a:graphic>
      </p:graphicFrame>
      <p:sp>
        <p:nvSpPr>
          <p:cNvPr id="5" name="Подзаглавие 4"/>
          <p:cNvSpPr>
            <a:spLocks noGrp="1"/>
          </p:cNvSpPr>
          <p:nvPr>
            <p:ph type="subTitle" idx="13"/>
          </p:nvPr>
        </p:nvSpPr>
        <p:spPr>
          <a:xfrm>
            <a:off x="1259632" y="847106"/>
            <a:ext cx="7552928" cy="664046"/>
          </a:xfrm>
        </p:spPr>
        <p:txBody>
          <a:bodyPr>
            <a:normAutofit fontScale="70000" lnSpcReduction="20000"/>
          </a:bodyPr>
          <a:lstStyle/>
          <a:p>
            <a:r>
              <a:rPr lang="en-US" dirty="0"/>
              <a:t>Millennium Project Work&amp;Tech 2050 study </a:t>
            </a:r>
            <a:br>
              <a:rPr lang="en-US" dirty="0"/>
            </a:br>
            <a:r>
              <a:rPr lang="en-US" dirty="0"/>
              <a:t>with the Basque Government</a:t>
            </a:r>
            <a:endParaRPr lang="bg-BG" dirty="0"/>
          </a:p>
        </p:txBody>
      </p:sp>
    </p:spTree>
    <p:extLst>
      <p:ext uri="{BB962C8B-B14F-4D97-AF65-F5344CB8AC3E}">
        <p14:creationId xmlns:p14="http://schemas.microsoft.com/office/powerpoint/2010/main" val="238922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558255698"/>
              </p:ext>
            </p:extLst>
          </p:nvPr>
        </p:nvGraphicFramePr>
        <p:xfrm>
          <a:off x="502463" y="1563638"/>
          <a:ext cx="8139074" cy="2930037"/>
        </p:xfrm>
        <a:graphic>
          <a:graphicData uri="http://schemas.openxmlformats.org/drawingml/2006/table">
            <a:tbl>
              <a:tblPr firstRow="1" firstCol="1">
                <a:tableStyleId>{5C22544A-7EE6-4342-B048-85BDC9FD1C3A}</a:tableStyleId>
              </a:tblPr>
              <a:tblGrid>
                <a:gridCol w="5949663">
                  <a:extLst>
                    <a:ext uri="{9D8B030D-6E8A-4147-A177-3AD203B41FA5}">
                      <a16:colId xmlns:a16="http://schemas.microsoft.com/office/drawing/2014/main" val="20000"/>
                    </a:ext>
                  </a:extLst>
                </a:gridCol>
                <a:gridCol w="1095519">
                  <a:extLst>
                    <a:ext uri="{9D8B030D-6E8A-4147-A177-3AD203B41FA5}">
                      <a16:colId xmlns:a16="http://schemas.microsoft.com/office/drawing/2014/main" val="20001"/>
                    </a:ext>
                  </a:extLst>
                </a:gridCol>
                <a:gridCol w="1093892">
                  <a:extLst>
                    <a:ext uri="{9D8B030D-6E8A-4147-A177-3AD203B41FA5}">
                      <a16:colId xmlns:a16="http://schemas.microsoft.com/office/drawing/2014/main" val="20002"/>
                    </a:ext>
                  </a:extLst>
                </a:gridCol>
              </a:tblGrid>
              <a:tr h="320568">
                <a:tc>
                  <a:txBody>
                    <a:bodyPr/>
                    <a:lstStyle/>
                    <a:p>
                      <a:pPr algn="ctr">
                        <a:lnSpc>
                          <a:spcPct val="115000"/>
                        </a:lnSpc>
                        <a:spcAft>
                          <a:spcPts val="0"/>
                        </a:spcAft>
                        <a:tabLst>
                          <a:tab pos="771525" algn="l"/>
                        </a:tabLst>
                      </a:pPr>
                      <a:r>
                        <a:rPr lang="en-US" sz="1200" kern="1200" dirty="0">
                          <a:effectLst/>
                        </a:rPr>
                        <a:t>FACTORS creating more jobs than they replace</a:t>
                      </a:r>
                      <a:endParaRPr lang="es-ES" sz="16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Global</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dirty="0">
                          <a:effectLst/>
                        </a:rPr>
                        <a:t>BC</a:t>
                      </a:r>
                      <a:endParaRPr lang="es-ES" sz="1600" dirty="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0"/>
                  </a:ext>
                </a:extLst>
              </a:tr>
              <a:tr h="0">
                <a:tc>
                  <a:txBody>
                    <a:bodyPr/>
                    <a:lstStyle/>
                    <a:p>
                      <a:pPr>
                        <a:lnSpc>
                          <a:spcPct val="115000"/>
                        </a:lnSpc>
                        <a:spcAft>
                          <a:spcPts val="0"/>
                        </a:spcAft>
                      </a:pPr>
                      <a:r>
                        <a:rPr lang="en-GB" sz="1200" kern="1200" dirty="0">
                          <a:effectLst/>
                        </a:rPr>
                        <a:t>Growth in new jobs in leisure, recreation, and health care industries</a:t>
                      </a:r>
                      <a:endParaRPr lang="es-ES" sz="16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3</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1</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1"/>
                  </a:ext>
                </a:extLst>
              </a:tr>
              <a:tr h="0">
                <a:tc>
                  <a:txBody>
                    <a:bodyPr/>
                    <a:lstStyle/>
                    <a:p>
                      <a:pPr>
                        <a:lnSpc>
                          <a:spcPct val="115000"/>
                        </a:lnSpc>
                        <a:spcAft>
                          <a:spcPts val="0"/>
                        </a:spcAft>
                      </a:pPr>
                      <a:r>
                        <a:rPr lang="en-GB" sz="1200" kern="1200">
                          <a:effectLst/>
                        </a:rPr>
                        <a:t>Human creativity will accelerate across the world</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5</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2</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2"/>
                  </a:ext>
                </a:extLst>
              </a:tr>
              <a:tr h="0">
                <a:tc>
                  <a:txBody>
                    <a:bodyPr/>
                    <a:lstStyle/>
                    <a:p>
                      <a:pPr>
                        <a:lnSpc>
                          <a:spcPct val="115000"/>
                        </a:lnSpc>
                        <a:spcAft>
                          <a:spcPts val="0"/>
                        </a:spcAft>
                      </a:pPr>
                      <a:r>
                        <a:rPr lang="en-GB" sz="1200" kern="1200">
                          <a:effectLst/>
                        </a:rPr>
                        <a:t>New economic and work concepts</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1</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3</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3"/>
                  </a:ext>
                </a:extLst>
              </a:tr>
              <a:tr h="0">
                <a:tc>
                  <a:txBody>
                    <a:bodyPr/>
                    <a:lstStyle/>
                    <a:p>
                      <a:pPr>
                        <a:lnSpc>
                          <a:spcPct val="115000"/>
                        </a:lnSpc>
                        <a:spcAft>
                          <a:spcPts val="0"/>
                        </a:spcAft>
                      </a:pPr>
                      <a:r>
                        <a:rPr lang="en-GB" sz="1200" kern="1200">
                          <a:effectLst/>
                        </a:rPr>
                        <a:t>Self-employment, freelancing, Do It Yourself support systems, incentives, and training</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2</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4</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4"/>
                  </a:ext>
                </a:extLst>
              </a:tr>
              <a:tr h="0">
                <a:tc>
                  <a:txBody>
                    <a:bodyPr/>
                    <a:lstStyle/>
                    <a:p>
                      <a:pPr>
                        <a:lnSpc>
                          <a:spcPct val="115000"/>
                        </a:lnSpc>
                        <a:spcAft>
                          <a:spcPts val="0"/>
                        </a:spcAft>
                      </a:pPr>
                      <a:r>
                        <a:rPr lang="en-GB" sz="1200" kern="1200">
                          <a:effectLst/>
                        </a:rPr>
                        <a:t>Crowd sourcing for finance (Kickstarter) and crowd-sourced work</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7</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5</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5"/>
                  </a:ext>
                </a:extLst>
              </a:tr>
              <a:tr h="0">
                <a:tc>
                  <a:txBody>
                    <a:bodyPr/>
                    <a:lstStyle/>
                    <a:p>
                      <a:pPr>
                        <a:lnSpc>
                          <a:spcPct val="115000"/>
                        </a:lnSpc>
                        <a:spcAft>
                          <a:spcPts val="0"/>
                        </a:spcAft>
                      </a:pPr>
                      <a:r>
                        <a:rPr lang="en-GB" sz="1200" kern="1200">
                          <a:effectLst/>
                        </a:rPr>
                        <a:t>Freedom to create new work to make life worthwhile beyond ‘necessary’ work</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4</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6</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6"/>
                  </a:ext>
                </a:extLst>
              </a:tr>
              <a:tr h="0">
                <a:tc>
                  <a:txBody>
                    <a:bodyPr/>
                    <a:lstStyle/>
                    <a:p>
                      <a:pPr>
                        <a:lnSpc>
                          <a:spcPct val="115000"/>
                        </a:lnSpc>
                        <a:spcAft>
                          <a:spcPts val="0"/>
                        </a:spcAft>
                      </a:pPr>
                      <a:r>
                        <a:rPr lang="en-GB" sz="1200" kern="1200">
                          <a:effectLst/>
                        </a:rPr>
                        <a:t>Human-technology symbiosis and/or augmentation</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6</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7</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7"/>
                  </a:ext>
                </a:extLst>
              </a:tr>
              <a:tr h="0">
                <a:tc>
                  <a:txBody>
                    <a:bodyPr/>
                    <a:lstStyle/>
                    <a:p>
                      <a:pPr>
                        <a:lnSpc>
                          <a:spcPct val="115000"/>
                        </a:lnSpc>
                        <a:spcAft>
                          <a:spcPts val="0"/>
                        </a:spcAft>
                      </a:pPr>
                      <a:r>
                        <a:rPr lang="en-GB" sz="1200" kern="1200">
                          <a:effectLst/>
                        </a:rPr>
                        <a:t>Biological revolution (synthetic biology and other new biology-related industries)</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8</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8</a:t>
                      </a:r>
                      <a:endParaRPr lang="es-ES" sz="160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8"/>
                  </a:ext>
                </a:extLst>
              </a:tr>
              <a:tr h="0">
                <a:tc>
                  <a:txBody>
                    <a:bodyPr/>
                    <a:lstStyle/>
                    <a:p>
                      <a:pPr>
                        <a:lnSpc>
                          <a:spcPct val="115000"/>
                        </a:lnSpc>
                        <a:spcAft>
                          <a:spcPts val="0"/>
                        </a:spcAft>
                      </a:pPr>
                      <a:r>
                        <a:rPr lang="en-GB" sz="1200" kern="1200">
                          <a:effectLst/>
                        </a:rPr>
                        <a:t>Self-correcting: as unemployment goes up, purchasing goes down, reducing growth of AI robotic systems, in turn replacing fewer jobs</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a:effectLst/>
                        </a:rPr>
                        <a:t>9</a:t>
                      </a:r>
                      <a:endParaRPr lang="es-ES" sz="16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dirty="0">
                          <a:effectLst/>
                        </a:rPr>
                        <a:t>9</a:t>
                      </a:r>
                      <a:endParaRPr lang="es-ES" sz="1600" dirty="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9"/>
                  </a:ext>
                </a:extLst>
              </a:tr>
            </a:tbl>
          </a:graphicData>
        </a:graphic>
      </p:graphicFrame>
      <p:sp>
        <p:nvSpPr>
          <p:cNvPr id="6" name="Подзаглавие 4"/>
          <p:cNvSpPr>
            <a:spLocks noGrp="1"/>
          </p:cNvSpPr>
          <p:nvPr>
            <p:ph type="subTitle" idx="13"/>
          </p:nvPr>
        </p:nvSpPr>
        <p:spPr>
          <a:xfrm>
            <a:off x="1259632" y="847106"/>
            <a:ext cx="7552928" cy="664046"/>
          </a:xfrm>
        </p:spPr>
        <p:txBody>
          <a:bodyPr>
            <a:normAutofit fontScale="70000" lnSpcReduction="20000"/>
          </a:bodyPr>
          <a:lstStyle/>
          <a:p>
            <a:r>
              <a:rPr lang="en-US" dirty="0"/>
              <a:t>Millennium Project Work&amp;Tech 2050 study </a:t>
            </a:r>
            <a:br>
              <a:rPr lang="en-US" dirty="0"/>
            </a:br>
            <a:r>
              <a:rPr lang="en-US" dirty="0"/>
              <a:t>with the Basque Government</a:t>
            </a:r>
            <a:endParaRPr lang="bg-BG" dirty="0"/>
          </a:p>
        </p:txBody>
      </p:sp>
    </p:spTree>
    <p:extLst>
      <p:ext uri="{BB962C8B-B14F-4D97-AF65-F5344CB8AC3E}">
        <p14:creationId xmlns:p14="http://schemas.microsoft.com/office/powerpoint/2010/main" val="69333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582102505"/>
              </p:ext>
            </p:extLst>
          </p:nvPr>
        </p:nvGraphicFramePr>
        <p:xfrm>
          <a:off x="251520" y="1491630"/>
          <a:ext cx="8784976" cy="3252978"/>
        </p:xfrm>
        <a:graphic>
          <a:graphicData uri="http://schemas.openxmlformats.org/drawingml/2006/table">
            <a:tbl>
              <a:tblPr firstRow="1" firstCol="1">
                <a:tableStyleId>{5C22544A-7EE6-4342-B048-85BDC9FD1C3A}</a:tableStyleId>
              </a:tblPr>
              <a:tblGrid>
                <a:gridCol w="6595565">
                  <a:extLst>
                    <a:ext uri="{9D8B030D-6E8A-4147-A177-3AD203B41FA5}">
                      <a16:colId xmlns:a16="http://schemas.microsoft.com/office/drawing/2014/main" val="20000"/>
                    </a:ext>
                  </a:extLst>
                </a:gridCol>
                <a:gridCol w="1095519">
                  <a:extLst>
                    <a:ext uri="{9D8B030D-6E8A-4147-A177-3AD203B41FA5}">
                      <a16:colId xmlns:a16="http://schemas.microsoft.com/office/drawing/2014/main" val="20001"/>
                    </a:ext>
                  </a:extLst>
                </a:gridCol>
                <a:gridCol w="1093892">
                  <a:extLst>
                    <a:ext uri="{9D8B030D-6E8A-4147-A177-3AD203B41FA5}">
                      <a16:colId xmlns:a16="http://schemas.microsoft.com/office/drawing/2014/main" val="20002"/>
                    </a:ext>
                  </a:extLst>
                </a:gridCol>
              </a:tblGrid>
              <a:tr h="214361">
                <a:tc>
                  <a:txBody>
                    <a:bodyPr/>
                    <a:lstStyle/>
                    <a:p>
                      <a:pPr algn="ctr">
                        <a:lnSpc>
                          <a:spcPct val="115000"/>
                        </a:lnSpc>
                        <a:spcAft>
                          <a:spcPts val="0"/>
                        </a:spcAft>
                        <a:tabLst>
                          <a:tab pos="771525" algn="l"/>
                        </a:tabLst>
                      </a:pPr>
                      <a:r>
                        <a:rPr lang="en-US" sz="1200" dirty="0">
                          <a:effectLst/>
                        </a:rPr>
                        <a:t>Effectiveness of some suggested ACTIONS to create new work/income</a:t>
                      </a:r>
                      <a:endParaRPr lang="es-ES" sz="16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dirty="0">
                          <a:effectLst/>
                        </a:rPr>
                        <a:t>Global</a:t>
                      </a:r>
                      <a:endParaRPr lang="es-ES" sz="12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en-GB" sz="1200" kern="1200" dirty="0">
                          <a:effectLst/>
                          <a:latin typeface="+mn-lt"/>
                          <a:ea typeface="+mn-ea"/>
                          <a:cs typeface="+mn-cs"/>
                        </a:rPr>
                        <a:t>BC</a:t>
                      </a:r>
                      <a:endParaRPr lang="es-ES" sz="1200" dirty="0">
                        <a:effectLst/>
                        <a:latin typeface="Calibri"/>
                        <a:ea typeface="Calibri"/>
                        <a:cs typeface="Times New Roman"/>
                      </a:endParaRPr>
                    </a:p>
                  </a:txBody>
                  <a:tcPr marL="68580" marR="68580" marT="9525" marB="0" anchor="ctr"/>
                </a:tc>
                <a:extLst>
                  <a:ext uri="{0D108BD9-81ED-4DB2-BD59-A6C34878D82A}">
                    <a16:rowId xmlns:a16="http://schemas.microsoft.com/office/drawing/2014/main" val="10000"/>
                  </a:ext>
                </a:extLst>
              </a:tr>
              <a:tr h="0">
                <a:tc>
                  <a:txBody>
                    <a:bodyPr/>
                    <a:lstStyle/>
                    <a:p>
                      <a:pPr>
                        <a:lnSpc>
                          <a:spcPct val="115000"/>
                        </a:lnSpc>
                        <a:spcAft>
                          <a:spcPts val="0"/>
                        </a:spcAft>
                      </a:pPr>
                      <a:r>
                        <a:rPr lang="en-GB" sz="1100" kern="1200">
                          <a:effectLst/>
                        </a:rPr>
                        <a:t>Retraining programs for more advanced skills</a:t>
                      </a:r>
                      <a:endParaRPr lang="es-ES" sz="140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dirty="0">
                          <a:effectLst/>
                        </a:rPr>
                        <a:t>1</a:t>
                      </a:r>
                      <a:endParaRPr lang="es-ES" sz="1200" dirty="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a:effectLst/>
                        </a:rPr>
                        <a:t>4</a:t>
                      </a:r>
                      <a:endParaRPr lang="es-ES" sz="1200">
                        <a:effectLst/>
                        <a:latin typeface="Calibri"/>
                        <a:ea typeface="Times New Roman"/>
                      </a:endParaRPr>
                    </a:p>
                  </a:txBody>
                  <a:tcPr marL="68580" marR="68580" marT="9525" marB="0" anchor="ctr"/>
                </a:tc>
                <a:extLst>
                  <a:ext uri="{0D108BD9-81ED-4DB2-BD59-A6C34878D82A}">
                    <a16:rowId xmlns:a16="http://schemas.microsoft.com/office/drawing/2014/main" val="10001"/>
                  </a:ext>
                </a:extLst>
              </a:tr>
              <a:tr h="0">
                <a:tc>
                  <a:txBody>
                    <a:bodyPr/>
                    <a:lstStyle/>
                    <a:p>
                      <a:pPr>
                        <a:lnSpc>
                          <a:spcPct val="115000"/>
                        </a:lnSpc>
                        <a:spcAft>
                          <a:spcPts val="0"/>
                        </a:spcAft>
                      </a:pPr>
                      <a:r>
                        <a:rPr lang="en-GB" sz="1100" kern="1200">
                          <a:effectLst/>
                        </a:rPr>
                        <a:t>Require science, technology, engineering, mathematics, and coding in all levels of education </a:t>
                      </a:r>
                      <a:endParaRPr lang="es-ES" sz="140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a:effectLst/>
                        </a:rPr>
                        <a:t>2</a:t>
                      </a:r>
                      <a:endParaRPr lang="es-ES" sz="120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dirty="0">
                          <a:effectLst/>
                        </a:rPr>
                        <a:t>6</a:t>
                      </a:r>
                      <a:endParaRPr lang="es-ES" sz="1200" dirty="0">
                        <a:effectLst/>
                        <a:latin typeface="Calibri"/>
                        <a:ea typeface="Times New Roman"/>
                      </a:endParaRPr>
                    </a:p>
                  </a:txBody>
                  <a:tcPr marL="68580" marR="68580" marT="9525" marB="0" anchor="ctr"/>
                </a:tc>
                <a:extLst>
                  <a:ext uri="{0D108BD9-81ED-4DB2-BD59-A6C34878D82A}">
                    <a16:rowId xmlns:a16="http://schemas.microsoft.com/office/drawing/2014/main" val="10002"/>
                  </a:ext>
                </a:extLst>
              </a:tr>
              <a:tr h="0">
                <a:tc>
                  <a:txBody>
                    <a:bodyPr/>
                    <a:lstStyle/>
                    <a:p>
                      <a:pPr>
                        <a:lnSpc>
                          <a:spcPct val="115000"/>
                        </a:lnSpc>
                        <a:spcAft>
                          <a:spcPts val="0"/>
                        </a:spcAft>
                      </a:pPr>
                      <a:r>
                        <a:rPr lang="en-GB" sz="1100" kern="1200" dirty="0">
                          <a:effectLst/>
                        </a:rPr>
                        <a:t>Make increasing national and individual intelligence a national priority</a:t>
                      </a:r>
                      <a:endParaRPr lang="es-ES" sz="1400" dirty="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a:effectLst/>
                        </a:rPr>
                        <a:t>3</a:t>
                      </a:r>
                      <a:endParaRPr lang="es-ES" sz="120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dirty="0">
                          <a:effectLst/>
                        </a:rPr>
                        <a:t>1</a:t>
                      </a:r>
                      <a:endParaRPr lang="es-ES" sz="1200" dirty="0">
                        <a:effectLst/>
                        <a:latin typeface="Calibri"/>
                        <a:ea typeface="Times New Roman"/>
                      </a:endParaRPr>
                    </a:p>
                  </a:txBody>
                  <a:tcPr marL="68580" marR="68580" marT="9525" marB="0" anchor="ctr"/>
                </a:tc>
                <a:extLst>
                  <a:ext uri="{0D108BD9-81ED-4DB2-BD59-A6C34878D82A}">
                    <a16:rowId xmlns:a16="http://schemas.microsoft.com/office/drawing/2014/main" val="10003"/>
                  </a:ext>
                </a:extLst>
              </a:tr>
              <a:tr h="0">
                <a:tc>
                  <a:txBody>
                    <a:bodyPr/>
                    <a:lstStyle/>
                    <a:p>
                      <a:pPr>
                        <a:lnSpc>
                          <a:spcPct val="115000"/>
                        </a:lnSpc>
                        <a:spcAft>
                          <a:spcPts val="0"/>
                        </a:spcAft>
                      </a:pPr>
                      <a:r>
                        <a:rPr lang="en-GB" sz="1100" kern="1200">
                          <a:effectLst/>
                        </a:rPr>
                        <a:t>Create incentives to attract and create advanced skilled jobs</a:t>
                      </a:r>
                      <a:endParaRPr lang="es-ES" sz="140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a:effectLst/>
                        </a:rPr>
                        <a:t>4</a:t>
                      </a:r>
                      <a:endParaRPr lang="es-ES" sz="120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dirty="0">
                          <a:effectLst/>
                        </a:rPr>
                        <a:t>5</a:t>
                      </a:r>
                      <a:endParaRPr lang="es-ES" sz="1200" dirty="0">
                        <a:effectLst/>
                        <a:latin typeface="Calibri"/>
                        <a:ea typeface="Times New Roman"/>
                      </a:endParaRPr>
                    </a:p>
                  </a:txBody>
                  <a:tcPr marL="68580" marR="68580" marT="9525" marB="0" anchor="ctr"/>
                </a:tc>
                <a:extLst>
                  <a:ext uri="{0D108BD9-81ED-4DB2-BD59-A6C34878D82A}">
                    <a16:rowId xmlns:a16="http://schemas.microsoft.com/office/drawing/2014/main" val="10004"/>
                  </a:ext>
                </a:extLst>
              </a:tr>
              <a:tr h="175895">
                <a:tc>
                  <a:txBody>
                    <a:bodyPr/>
                    <a:lstStyle/>
                    <a:p>
                      <a:pPr>
                        <a:lnSpc>
                          <a:spcPct val="115000"/>
                        </a:lnSpc>
                        <a:spcAft>
                          <a:spcPts val="0"/>
                        </a:spcAft>
                      </a:pPr>
                      <a:r>
                        <a:rPr lang="en-GB" sz="1100" kern="1200">
                          <a:effectLst/>
                        </a:rPr>
                        <a:t>National innovation programs</a:t>
                      </a:r>
                      <a:endParaRPr lang="es-ES" sz="140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a:effectLst/>
                        </a:rPr>
                        <a:t>5</a:t>
                      </a:r>
                      <a:endParaRPr lang="es-ES" sz="120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dirty="0">
                          <a:effectLst/>
                        </a:rPr>
                        <a:t>3</a:t>
                      </a:r>
                      <a:endParaRPr lang="es-ES" sz="1200" dirty="0">
                        <a:effectLst/>
                        <a:latin typeface="Calibri"/>
                        <a:ea typeface="Times New Roman"/>
                      </a:endParaRPr>
                    </a:p>
                  </a:txBody>
                  <a:tcPr marL="68580" marR="68580" marT="9525" marB="0" anchor="ctr"/>
                </a:tc>
                <a:extLst>
                  <a:ext uri="{0D108BD9-81ED-4DB2-BD59-A6C34878D82A}">
                    <a16:rowId xmlns:a16="http://schemas.microsoft.com/office/drawing/2014/main" val="10005"/>
                  </a:ext>
                </a:extLst>
              </a:tr>
              <a:tr h="0">
                <a:tc>
                  <a:txBody>
                    <a:bodyPr/>
                    <a:lstStyle/>
                    <a:p>
                      <a:pPr>
                        <a:lnSpc>
                          <a:spcPct val="115000"/>
                        </a:lnSpc>
                        <a:spcAft>
                          <a:spcPts val="0"/>
                        </a:spcAft>
                      </a:pPr>
                      <a:r>
                        <a:rPr lang="en-GB" sz="1100" kern="1200">
                          <a:effectLst/>
                        </a:rPr>
                        <a:t>Consolidate public welfare systems into a basic guaranteed income pending national situations </a:t>
                      </a:r>
                      <a:endParaRPr lang="es-ES" sz="140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a:effectLst/>
                        </a:rPr>
                        <a:t>6</a:t>
                      </a:r>
                      <a:endParaRPr lang="es-ES" sz="120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a:effectLst/>
                        </a:rPr>
                        <a:t>13</a:t>
                      </a:r>
                      <a:endParaRPr lang="es-ES" sz="1200">
                        <a:effectLst/>
                        <a:latin typeface="Calibri"/>
                        <a:ea typeface="Times New Roman"/>
                      </a:endParaRPr>
                    </a:p>
                  </a:txBody>
                  <a:tcPr marL="68580" marR="68580" marT="9525" marB="0" anchor="ctr"/>
                </a:tc>
                <a:extLst>
                  <a:ext uri="{0D108BD9-81ED-4DB2-BD59-A6C34878D82A}">
                    <a16:rowId xmlns:a16="http://schemas.microsoft.com/office/drawing/2014/main" val="10006"/>
                  </a:ext>
                </a:extLst>
              </a:tr>
              <a:tr h="0">
                <a:tc>
                  <a:txBody>
                    <a:bodyPr/>
                    <a:lstStyle/>
                    <a:p>
                      <a:pPr>
                        <a:lnSpc>
                          <a:spcPct val="115000"/>
                        </a:lnSpc>
                        <a:spcAft>
                          <a:spcPts val="0"/>
                        </a:spcAft>
                      </a:pPr>
                      <a:r>
                        <a:rPr lang="en-GB" sz="1100" kern="1200">
                          <a:effectLst/>
                        </a:rPr>
                        <a:t>Create ‘Do It Yourself Maker’ areas, hubs, centres, districts</a:t>
                      </a:r>
                      <a:endParaRPr lang="es-ES" sz="140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a:effectLst/>
                        </a:rPr>
                        <a:t>7</a:t>
                      </a:r>
                      <a:endParaRPr lang="es-ES" sz="120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a:effectLst/>
                        </a:rPr>
                        <a:t>10</a:t>
                      </a:r>
                      <a:endParaRPr lang="es-ES" sz="1200">
                        <a:effectLst/>
                        <a:latin typeface="Calibri"/>
                        <a:ea typeface="Times New Roman"/>
                      </a:endParaRPr>
                    </a:p>
                  </a:txBody>
                  <a:tcPr marL="68580" marR="68580" marT="9525" marB="0" anchor="ctr"/>
                </a:tc>
                <a:extLst>
                  <a:ext uri="{0D108BD9-81ED-4DB2-BD59-A6C34878D82A}">
                    <a16:rowId xmlns:a16="http://schemas.microsoft.com/office/drawing/2014/main" val="10007"/>
                  </a:ext>
                </a:extLst>
              </a:tr>
              <a:tr h="0">
                <a:tc>
                  <a:txBody>
                    <a:bodyPr/>
                    <a:lstStyle/>
                    <a:p>
                      <a:pPr>
                        <a:lnSpc>
                          <a:spcPct val="115000"/>
                        </a:lnSpc>
                        <a:spcAft>
                          <a:spcPts val="0"/>
                        </a:spcAft>
                      </a:pPr>
                      <a:r>
                        <a:rPr lang="en-GB" sz="1100" kern="1200">
                          <a:effectLst/>
                        </a:rPr>
                        <a:t>Double national R&amp;D budgets by 2020 (to have impact by 2050)</a:t>
                      </a:r>
                      <a:endParaRPr lang="es-ES" sz="140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a:effectLst/>
                        </a:rPr>
                        <a:t>8</a:t>
                      </a:r>
                      <a:endParaRPr lang="es-ES" sz="120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dirty="0">
                          <a:effectLst/>
                        </a:rPr>
                        <a:t>2</a:t>
                      </a:r>
                      <a:endParaRPr lang="es-ES" sz="1200" dirty="0">
                        <a:effectLst/>
                        <a:latin typeface="Calibri"/>
                        <a:ea typeface="Times New Roman"/>
                      </a:endParaRPr>
                    </a:p>
                  </a:txBody>
                  <a:tcPr marL="68580" marR="68580" marT="9525" marB="0" anchor="ctr"/>
                </a:tc>
                <a:extLst>
                  <a:ext uri="{0D108BD9-81ED-4DB2-BD59-A6C34878D82A}">
                    <a16:rowId xmlns:a16="http://schemas.microsoft.com/office/drawing/2014/main" val="10008"/>
                  </a:ext>
                </a:extLst>
              </a:tr>
              <a:tr h="0">
                <a:tc>
                  <a:txBody>
                    <a:bodyPr/>
                    <a:lstStyle/>
                    <a:p>
                      <a:pPr>
                        <a:lnSpc>
                          <a:spcPct val="115000"/>
                        </a:lnSpc>
                        <a:spcAft>
                          <a:spcPts val="0"/>
                        </a:spcAft>
                      </a:pPr>
                      <a:r>
                        <a:rPr lang="en-GB" sz="1100" kern="1200">
                          <a:effectLst/>
                        </a:rPr>
                        <a:t>Create incentives for employee ownership plans</a:t>
                      </a:r>
                      <a:endParaRPr lang="es-ES" sz="140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a:effectLst/>
                        </a:rPr>
                        <a:t>9</a:t>
                      </a:r>
                      <a:endParaRPr lang="es-ES" sz="120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dirty="0">
                          <a:effectLst/>
                        </a:rPr>
                        <a:t>9</a:t>
                      </a:r>
                      <a:endParaRPr lang="es-ES" sz="1200" dirty="0">
                        <a:effectLst/>
                        <a:latin typeface="Calibri"/>
                        <a:ea typeface="Times New Roman"/>
                      </a:endParaRPr>
                    </a:p>
                  </a:txBody>
                  <a:tcPr marL="68580" marR="68580" marT="9525" marB="0" anchor="ctr"/>
                </a:tc>
                <a:extLst>
                  <a:ext uri="{0D108BD9-81ED-4DB2-BD59-A6C34878D82A}">
                    <a16:rowId xmlns:a16="http://schemas.microsoft.com/office/drawing/2014/main" val="10009"/>
                  </a:ext>
                </a:extLst>
              </a:tr>
              <a:tr h="0">
                <a:tc>
                  <a:txBody>
                    <a:bodyPr/>
                    <a:lstStyle/>
                    <a:p>
                      <a:pPr>
                        <a:lnSpc>
                          <a:spcPct val="115000"/>
                        </a:lnSpc>
                        <a:spcAft>
                          <a:spcPts val="0"/>
                        </a:spcAft>
                      </a:pPr>
                      <a:r>
                        <a:rPr lang="en-GB" sz="1100" kern="1200">
                          <a:effectLst/>
                        </a:rPr>
                        <a:t>Make university education free to students</a:t>
                      </a:r>
                      <a:endParaRPr lang="es-ES" sz="140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a:effectLst/>
                        </a:rPr>
                        <a:t>10</a:t>
                      </a:r>
                      <a:endParaRPr lang="es-ES" sz="120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dirty="0">
                          <a:effectLst/>
                        </a:rPr>
                        <a:t>8</a:t>
                      </a:r>
                      <a:endParaRPr lang="es-ES" sz="1200" dirty="0">
                        <a:effectLst/>
                        <a:latin typeface="Calibri"/>
                        <a:ea typeface="Times New Roman"/>
                      </a:endParaRPr>
                    </a:p>
                  </a:txBody>
                  <a:tcPr marL="68580" marR="68580" marT="9525" marB="0" anchor="ctr"/>
                </a:tc>
                <a:extLst>
                  <a:ext uri="{0D108BD9-81ED-4DB2-BD59-A6C34878D82A}">
                    <a16:rowId xmlns:a16="http://schemas.microsoft.com/office/drawing/2014/main" val="10010"/>
                  </a:ext>
                </a:extLst>
              </a:tr>
              <a:tr h="0">
                <a:tc>
                  <a:txBody>
                    <a:bodyPr/>
                    <a:lstStyle/>
                    <a:p>
                      <a:pPr>
                        <a:lnSpc>
                          <a:spcPct val="115000"/>
                        </a:lnSpc>
                        <a:spcAft>
                          <a:spcPts val="0"/>
                        </a:spcAft>
                      </a:pPr>
                      <a:r>
                        <a:rPr lang="en-GB" sz="1100" kern="1200">
                          <a:effectLst/>
                        </a:rPr>
                        <a:t>Tax the new wealth generated by new technology for public financial support </a:t>
                      </a:r>
                      <a:endParaRPr lang="es-ES" sz="140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a:effectLst/>
                        </a:rPr>
                        <a:t>11</a:t>
                      </a:r>
                      <a:endParaRPr lang="es-ES" sz="120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dirty="0">
                          <a:effectLst/>
                        </a:rPr>
                        <a:t>11</a:t>
                      </a:r>
                      <a:endParaRPr lang="es-ES" sz="1200" dirty="0">
                        <a:effectLst/>
                        <a:latin typeface="Calibri"/>
                        <a:ea typeface="Times New Roman"/>
                      </a:endParaRPr>
                    </a:p>
                  </a:txBody>
                  <a:tcPr marL="68580" marR="68580" marT="9525" marB="0" anchor="ctr"/>
                </a:tc>
                <a:extLst>
                  <a:ext uri="{0D108BD9-81ED-4DB2-BD59-A6C34878D82A}">
                    <a16:rowId xmlns:a16="http://schemas.microsoft.com/office/drawing/2014/main" val="10011"/>
                  </a:ext>
                </a:extLst>
              </a:tr>
              <a:tr h="0">
                <a:tc>
                  <a:txBody>
                    <a:bodyPr/>
                    <a:lstStyle/>
                    <a:p>
                      <a:pPr>
                        <a:lnSpc>
                          <a:spcPct val="115000"/>
                        </a:lnSpc>
                        <a:spcAft>
                          <a:spcPts val="0"/>
                        </a:spcAft>
                      </a:pPr>
                      <a:r>
                        <a:rPr lang="en-GB" sz="1100" kern="1200">
                          <a:effectLst/>
                        </a:rPr>
                        <a:t>Massive public training in self-employment</a:t>
                      </a:r>
                      <a:endParaRPr lang="es-ES" sz="140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a:effectLst/>
                        </a:rPr>
                        <a:t>12</a:t>
                      </a:r>
                      <a:endParaRPr lang="es-ES" sz="120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dirty="0">
                          <a:effectLst/>
                        </a:rPr>
                        <a:t>7</a:t>
                      </a:r>
                      <a:endParaRPr lang="es-ES" sz="1200" dirty="0">
                        <a:effectLst/>
                        <a:latin typeface="Calibri"/>
                        <a:ea typeface="Times New Roman"/>
                      </a:endParaRPr>
                    </a:p>
                  </a:txBody>
                  <a:tcPr marL="68580" marR="68580" marT="9525" marB="0" anchor="ctr"/>
                </a:tc>
                <a:extLst>
                  <a:ext uri="{0D108BD9-81ED-4DB2-BD59-A6C34878D82A}">
                    <a16:rowId xmlns:a16="http://schemas.microsoft.com/office/drawing/2014/main" val="10012"/>
                  </a:ext>
                </a:extLst>
              </a:tr>
              <a:tr h="0">
                <a:tc>
                  <a:txBody>
                    <a:bodyPr/>
                    <a:lstStyle/>
                    <a:p>
                      <a:pPr>
                        <a:lnSpc>
                          <a:spcPct val="115000"/>
                        </a:lnSpc>
                        <a:spcAft>
                          <a:spcPts val="0"/>
                        </a:spcAft>
                      </a:pPr>
                      <a:r>
                        <a:rPr lang="en-GB" sz="1100" kern="1200">
                          <a:effectLst/>
                        </a:rPr>
                        <a:t>Government investments in future technology firms with profits from government shares redistributed to unemployed</a:t>
                      </a:r>
                      <a:endParaRPr lang="es-ES" sz="1400">
                        <a:effectLst/>
                        <a:latin typeface="Calibri"/>
                        <a:ea typeface="Calibri"/>
                        <a:cs typeface="Times New Roman"/>
                      </a:endParaRPr>
                    </a:p>
                  </a:txBody>
                  <a:tcPr marL="68580" marR="68580" marT="9525" marB="0" anchor="b"/>
                </a:tc>
                <a:tc>
                  <a:txBody>
                    <a:bodyPr/>
                    <a:lstStyle/>
                    <a:p>
                      <a:pPr algn="ctr" fontAlgn="b">
                        <a:lnSpc>
                          <a:spcPct val="115000"/>
                        </a:lnSpc>
                        <a:spcAft>
                          <a:spcPts val="0"/>
                        </a:spcAft>
                      </a:pPr>
                      <a:r>
                        <a:rPr lang="en-GB" sz="1200" kern="1200">
                          <a:effectLst/>
                        </a:rPr>
                        <a:t>13</a:t>
                      </a:r>
                      <a:endParaRPr lang="es-ES" sz="1200">
                        <a:effectLst/>
                        <a:latin typeface="Calibri"/>
                        <a:ea typeface="Times New Roman"/>
                      </a:endParaRPr>
                    </a:p>
                  </a:txBody>
                  <a:tcPr marL="68580" marR="68580" marT="9525" marB="0" anchor="ctr"/>
                </a:tc>
                <a:tc>
                  <a:txBody>
                    <a:bodyPr/>
                    <a:lstStyle/>
                    <a:p>
                      <a:pPr algn="ctr" fontAlgn="b">
                        <a:lnSpc>
                          <a:spcPct val="115000"/>
                        </a:lnSpc>
                        <a:spcAft>
                          <a:spcPts val="0"/>
                        </a:spcAft>
                      </a:pPr>
                      <a:r>
                        <a:rPr lang="en-GB" sz="1200" kern="1200" dirty="0">
                          <a:effectLst/>
                        </a:rPr>
                        <a:t>12</a:t>
                      </a:r>
                      <a:endParaRPr lang="es-ES" sz="1200" dirty="0">
                        <a:effectLst/>
                        <a:latin typeface="Calibri"/>
                        <a:ea typeface="Times New Roman"/>
                      </a:endParaRPr>
                    </a:p>
                  </a:txBody>
                  <a:tcPr marL="68580" marR="68580" marT="9525" marB="0" anchor="ctr"/>
                </a:tc>
                <a:extLst>
                  <a:ext uri="{0D108BD9-81ED-4DB2-BD59-A6C34878D82A}">
                    <a16:rowId xmlns:a16="http://schemas.microsoft.com/office/drawing/2014/main" val="10013"/>
                  </a:ext>
                </a:extLst>
              </a:tr>
            </a:tbl>
          </a:graphicData>
        </a:graphic>
      </p:graphicFrame>
      <p:sp>
        <p:nvSpPr>
          <p:cNvPr id="6" name="Подзаглавие 4"/>
          <p:cNvSpPr>
            <a:spLocks noGrp="1"/>
          </p:cNvSpPr>
          <p:nvPr>
            <p:ph type="subTitle" idx="13"/>
          </p:nvPr>
        </p:nvSpPr>
        <p:spPr>
          <a:xfrm>
            <a:off x="1259632" y="847106"/>
            <a:ext cx="7552928" cy="664046"/>
          </a:xfrm>
        </p:spPr>
        <p:txBody>
          <a:bodyPr>
            <a:normAutofit fontScale="70000" lnSpcReduction="20000"/>
          </a:bodyPr>
          <a:lstStyle/>
          <a:p>
            <a:r>
              <a:rPr lang="en-US" dirty="0"/>
              <a:t>Millennium Project Work&amp;Tech 2050 study </a:t>
            </a:r>
            <a:br>
              <a:rPr lang="en-US" dirty="0"/>
            </a:br>
            <a:r>
              <a:rPr lang="en-US" dirty="0"/>
              <a:t>with the Basque Government</a:t>
            </a:r>
            <a:endParaRPr lang="bg-BG" dirty="0"/>
          </a:p>
        </p:txBody>
      </p:sp>
    </p:spTree>
    <p:extLst>
      <p:ext uri="{BB962C8B-B14F-4D97-AF65-F5344CB8AC3E}">
        <p14:creationId xmlns:p14="http://schemas.microsoft.com/office/powerpoint/2010/main" val="68872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91630"/>
            <a:ext cx="8229600" cy="2304257"/>
          </a:xfrm>
        </p:spPr>
        <p:txBody>
          <a:bodyPr/>
          <a:lstStyle/>
          <a:p>
            <a:pPr marL="0" indent="0">
              <a:buNone/>
            </a:pPr>
            <a:r>
              <a:rPr lang="en-US" dirty="0"/>
              <a:t>Which are the main </a:t>
            </a:r>
            <a:r>
              <a:rPr lang="en-US" u="sng" dirty="0"/>
              <a:t>challenges</a:t>
            </a:r>
            <a:r>
              <a:rPr lang="en-US" dirty="0"/>
              <a:t> that BC is facing for futures work/technology to 2050?</a:t>
            </a:r>
            <a:endParaRPr lang="es-PE" dirty="0"/>
          </a:p>
        </p:txBody>
      </p:sp>
      <p:sp>
        <p:nvSpPr>
          <p:cNvPr id="10" name="CuadroTexto 1"/>
          <p:cNvSpPr txBox="1"/>
          <p:nvPr/>
        </p:nvSpPr>
        <p:spPr>
          <a:xfrm>
            <a:off x="1547664" y="2289815"/>
            <a:ext cx="7488832" cy="2185214"/>
          </a:xfrm>
          <a:prstGeom prst="rect">
            <a:avLst/>
          </a:prstGeom>
          <a:noFill/>
        </p:spPr>
        <p:txBody>
          <a:bodyPr wrap="square" rtlCol="0">
            <a:spAutoFit/>
          </a:bodyPr>
          <a:lstStyle/>
          <a:p>
            <a:pPr marL="285750" indent="-285750">
              <a:buFont typeface="Arial" panose="020B0604020202020204" pitchFamily="34" charset="0"/>
              <a:buChar char="•"/>
            </a:pPr>
            <a:r>
              <a:rPr lang="en-US" sz="1700" b="1" dirty="0"/>
              <a:t>New ways</a:t>
            </a:r>
            <a:r>
              <a:rPr lang="en-US" sz="1700" dirty="0"/>
              <a:t> of understanding work or new industries and relations that might positively affect the future job market</a:t>
            </a:r>
          </a:p>
          <a:p>
            <a:pPr marL="285750" indent="-285750">
              <a:buFont typeface="Arial" panose="020B0604020202020204" pitchFamily="34" charset="0"/>
              <a:buChar char="•"/>
            </a:pPr>
            <a:r>
              <a:rPr lang="en-US" sz="1700" dirty="0"/>
              <a:t>There will be </a:t>
            </a:r>
            <a:r>
              <a:rPr lang="en-US" sz="1700" b="1" dirty="0"/>
              <a:t>skills that are no longer required</a:t>
            </a:r>
            <a:r>
              <a:rPr lang="en-US" sz="1700" dirty="0"/>
              <a:t> or valued by the job market. Certain functions and tasks will be replaced, leading to a transformation of their current functions</a:t>
            </a:r>
          </a:p>
          <a:p>
            <a:pPr marL="285750" indent="-285750">
              <a:buFont typeface="Arial" panose="020B0604020202020204" pitchFamily="34" charset="0"/>
              <a:buChar char="•"/>
            </a:pPr>
            <a:r>
              <a:rPr lang="en-US" sz="1700" dirty="0"/>
              <a:t>The job market will be more </a:t>
            </a:r>
            <a:r>
              <a:rPr lang="en-US" sz="1700" b="1" dirty="0"/>
              <a:t>uncertain</a:t>
            </a:r>
            <a:r>
              <a:rPr lang="en-US" sz="1700" dirty="0"/>
              <a:t>, but there is not complete agreement on the fact that technological development is going to destroy so many jobs.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15" y="2374480"/>
            <a:ext cx="1381141" cy="84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descr="http://gastroeconomy.com/wp-content/uploads/2013/04/Gastroeconomy_BasqueCulinaryCenter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08" r="25584"/>
          <a:stretch/>
        </p:blipFill>
        <p:spPr bwMode="auto">
          <a:xfrm>
            <a:off x="94515" y="3382422"/>
            <a:ext cx="1381141" cy="1070944"/>
          </a:xfrm>
          <a:prstGeom prst="rect">
            <a:avLst/>
          </a:prstGeom>
          <a:noFill/>
          <a:extLst>
            <a:ext uri="{909E8E84-426E-40DD-AFC4-6F175D3DCCD1}">
              <a14:hiddenFill xmlns:a14="http://schemas.microsoft.com/office/drawing/2010/main">
                <a:solidFill>
                  <a:srgbClr val="FFFFFF"/>
                </a:solidFill>
              </a14:hiddenFill>
            </a:ext>
          </a:extLst>
        </p:spPr>
      </p:pic>
      <p:sp>
        <p:nvSpPr>
          <p:cNvPr id="9" name="Подзаглавие 4"/>
          <p:cNvSpPr>
            <a:spLocks noGrp="1"/>
          </p:cNvSpPr>
          <p:nvPr>
            <p:ph type="subTitle" idx="13"/>
          </p:nvPr>
        </p:nvSpPr>
        <p:spPr>
          <a:xfrm>
            <a:off x="1259632" y="847106"/>
            <a:ext cx="7552928" cy="664046"/>
          </a:xfrm>
        </p:spPr>
        <p:txBody>
          <a:bodyPr>
            <a:normAutofit fontScale="70000" lnSpcReduction="20000"/>
          </a:bodyPr>
          <a:lstStyle/>
          <a:p>
            <a:r>
              <a:rPr lang="en-US" dirty="0"/>
              <a:t>Millennium Project Work&amp;Tech 2050 study </a:t>
            </a:r>
            <a:br>
              <a:rPr lang="en-US" dirty="0"/>
            </a:br>
            <a:r>
              <a:rPr lang="en-US" dirty="0"/>
              <a:t>with the Basque Government</a:t>
            </a:r>
            <a:endParaRPr lang="bg-BG" dirty="0"/>
          </a:p>
        </p:txBody>
      </p:sp>
    </p:spTree>
    <p:extLst>
      <p:ext uri="{BB962C8B-B14F-4D97-AF65-F5344CB8AC3E}">
        <p14:creationId xmlns:p14="http://schemas.microsoft.com/office/powerpoint/2010/main" val="21931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491629"/>
            <a:ext cx="8784976" cy="2304257"/>
          </a:xfrm>
        </p:spPr>
        <p:txBody>
          <a:bodyPr>
            <a:normAutofit/>
          </a:bodyPr>
          <a:lstStyle/>
          <a:p>
            <a:pPr marL="0" indent="0">
              <a:buNone/>
            </a:pPr>
            <a:r>
              <a:rPr lang="en-US" sz="2300" dirty="0"/>
              <a:t>Which </a:t>
            </a:r>
            <a:r>
              <a:rPr lang="en-US" sz="2300" u="sng" dirty="0"/>
              <a:t>strategies</a:t>
            </a:r>
            <a:r>
              <a:rPr lang="en-US" sz="2300" dirty="0"/>
              <a:t> would you propose to address these challenges?</a:t>
            </a:r>
            <a:endParaRPr lang="es-PE" sz="2300" dirty="0"/>
          </a:p>
        </p:txBody>
      </p:sp>
      <p:sp>
        <p:nvSpPr>
          <p:cNvPr id="13" name="CuadroTexto 1"/>
          <p:cNvSpPr txBox="1"/>
          <p:nvPr/>
        </p:nvSpPr>
        <p:spPr>
          <a:xfrm>
            <a:off x="1547664" y="1995686"/>
            <a:ext cx="7416824" cy="2446824"/>
          </a:xfrm>
          <a:prstGeom prst="rect">
            <a:avLst/>
          </a:prstGeom>
          <a:noFill/>
        </p:spPr>
        <p:txBody>
          <a:bodyPr wrap="square" rtlCol="0">
            <a:spAutoFit/>
          </a:bodyPr>
          <a:lstStyle/>
          <a:p>
            <a:pPr marL="285750" indent="-285750">
              <a:buFont typeface="Arial" panose="020B0604020202020204" pitchFamily="34" charset="0"/>
              <a:buChar char="•"/>
            </a:pPr>
            <a:r>
              <a:rPr lang="en-US" sz="1700" b="1" dirty="0"/>
              <a:t>Systemic solutions</a:t>
            </a:r>
            <a:r>
              <a:rPr lang="en-US" sz="1700" dirty="0"/>
              <a:t> capable of addressing the several variables involved (training, social policies, economic strategies).</a:t>
            </a:r>
          </a:p>
          <a:p>
            <a:pPr marL="285750" indent="-285750">
              <a:buFont typeface="Arial" panose="020B0604020202020204" pitchFamily="34" charset="0"/>
              <a:buChar char="•"/>
            </a:pPr>
            <a:r>
              <a:rPr lang="en-US" sz="1700" dirty="0"/>
              <a:t>Particular weighting to </a:t>
            </a:r>
            <a:r>
              <a:rPr lang="en-US" sz="1700" b="1" dirty="0"/>
              <a:t>social, educational and entrepreneurial culture policies</a:t>
            </a:r>
            <a:r>
              <a:rPr lang="en-US" sz="1700" dirty="0"/>
              <a:t> that move us away from the most pessimistic scenario.</a:t>
            </a:r>
          </a:p>
          <a:p>
            <a:pPr marL="285750" indent="-285750">
              <a:buFont typeface="Arial" panose="020B0604020202020204" pitchFamily="34" charset="0"/>
              <a:buChar char="•"/>
            </a:pPr>
            <a:r>
              <a:rPr lang="en-US" sz="1700" dirty="0"/>
              <a:t>The </a:t>
            </a:r>
            <a:r>
              <a:rPr lang="en-US" sz="1700" b="1" dirty="0"/>
              <a:t>ageing</a:t>
            </a:r>
            <a:r>
              <a:rPr lang="en-US" sz="1700" dirty="0"/>
              <a:t> of the EU workforce implies that the number of workers leaving jobs that need to be replaced will increase greatly, giving opportunities for the low-skilled workers and those outside the labour market. Particularly if supported by the VET system and more directly by those retiring workers passing on their skills and experience.</a:t>
            </a:r>
          </a:p>
        </p:txBody>
      </p:sp>
      <p:pic>
        <p:nvPicPr>
          <p:cNvPr id="5" name="Picture 2" descr="http://fundacion.arquia.es/files/public/media/50eGqUo4RUMqqYkkDO7Z8HCcyYk/NDUwNDg/MA/View-from-Orona-Fundazioa-terr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113252"/>
            <a:ext cx="1368152" cy="911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p:cNvPicPr>
            <a:picLocks noChangeAspect="1" noChangeArrowheads="1"/>
          </p:cNvPicPr>
          <p:nvPr/>
        </p:nvPicPr>
        <p:blipFill>
          <a:blip r:embed="rId3" cstate="print"/>
          <a:srcRect/>
          <a:stretch>
            <a:fillRect/>
          </a:stretch>
        </p:blipFill>
        <p:spPr bwMode="auto">
          <a:xfrm>
            <a:off x="329750" y="3246523"/>
            <a:ext cx="1067676" cy="1214446"/>
          </a:xfrm>
          <a:prstGeom prst="rect">
            <a:avLst/>
          </a:prstGeom>
          <a:noFill/>
          <a:ln w="9525">
            <a:noFill/>
            <a:miter lim="800000"/>
            <a:headEnd/>
            <a:tailEnd/>
          </a:ln>
        </p:spPr>
      </p:pic>
      <p:sp>
        <p:nvSpPr>
          <p:cNvPr id="9" name="Подзаглавие 4"/>
          <p:cNvSpPr>
            <a:spLocks noGrp="1"/>
          </p:cNvSpPr>
          <p:nvPr>
            <p:ph type="subTitle" idx="13"/>
          </p:nvPr>
        </p:nvSpPr>
        <p:spPr>
          <a:xfrm>
            <a:off x="1259632" y="847106"/>
            <a:ext cx="7552928" cy="664046"/>
          </a:xfrm>
        </p:spPr>
        <p:txBody>
          <a:bodyPr>
            <a:normAutofit fontScale="70000" lnSpcReduction="20000"/>
          </a:bodyPr>
          <a:lstStyle/>
          <a:p>
            <a:r>
              <a:rPr lang="en-US" dirty="0"/>
              <a:t>Millennium Project Work&amp;Tech 2050 study </a:t>
            </a:r>
            <a:br>
              <a:rPr lang="en-US" dirty="0"/>
            </a:br>
            <a:r>
              <a:rPr lang="en-US" dirty="0"/>
              <a:t>with the Basque Government</a:t>
            </a:r>
            <a:endParaRPr lang="bg-BG" dirty="0"/>
          </a:p>
        </p:txBody>
      </p:sp>
    </p:spTree>
    <p:extLst>
      <p:ext uri="{BB962C8B-B14F-4D97-AF65-F5344CB8AC3E}">
        <p14:creationId xmlns:p14="http://schemas.microsoft.com/office/powerpoint/2010/main" val="3939417837"/>
      </p:ext>
    </p:extLst>
  </p:cSld>
  <p:clrMapOvr>
    <a:masterClrMapping/>
  </p:clrMapOvr>
</p:sld>
</file>

<file path=ppt/theme/theme1.xml><?xml version="1.0" encoding="utf-8"?>
<a:theme xmlns:a="http://schemas.openxmlformats.org/drawingml/2006/main" name="Office тема">
  <a:themeElements>
    <a:clrScheme name="По избор 12">
      <a:dk1>
        <a:srgbClr val="5F3164"/>
      </a:dk1>
      <a:lt1>
        <a:sysClr val="window" lastClr="FFFFFF"/>
      </a:lt1>
      <a:dk2>
        <a:srgbClr val="A46BA6"/>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boto">
      <a:majorFont>
        <a:latin typeface="Roboto Black"/>
        <a:ea typeface=""/>
        <a:cs typeface=""/>
      </a:majorFont>
      <a:minorFont>
        <a:latin typeface="Roboto"/>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TotalTime>
  <Words>853</Words>
  <Application>Microsoft Office PowerPoint</Application>
  <PresentationFormat>On-screen Show (16:9)</PresentationFormat>
  <Paragraphs>155</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Roboto</vt:lpstr>
      <vt:lpstr>Roboto Black</vt:lpstr>
      <vt:lpstr>Tahoma</vt:lpstr>
      <vt:lpstr>Times New Roman</vt:lpstr>
      <vt:lpstr>Wingdings</vt:lpstr>
      <vt:lpstr>Office тема</vt:lpstr>
      <vt:lpstr>Millennium Project Work&amp;Tech 2050 study  with the Basque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user</dc:creator>
  <cp:lastModifiedBy>Clement Bezold</cp:lastModifiedBy>
  <cp:revision>74</cp:revision>
  <dcterms:created xsi:type="dcterms:W3CDTF">2016-05-25T12:44:31Z</dcterms:created>
  <dcterms:modified xsi:type="dcterms:W3CDTF">2016-07-23T03:22:45Z</dcterms:modified>
</cp:coreProperties>
</file>