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1"/>
  </p:notesMasterIdLst>
  <p:sldIdLst>
    <p:sldId id="257" r:id="rId2"/>
    <p:sldId id="258" r:id="rId3"/>
    <p:sldId id="259" r:id="rId4"/>
    <p:sldId id="260" r:id="rId5"/>
    <p:sldId id="261" r:id="rId6"/>
    <p:sldId id="331" r:id="rId7"/>
    <p:sldId id="262" r:id="rId8"/>
    <p:sldId id="263" r:id="rId9"/>
    <p:sldId id="264" r:id="rId10"/>
    <p:sldId id="265" r:id="rId11"/>
    <p:sldId id="309" r:id="rId12"/>
    <p:sldId id="310" r:id="rId13"/>
    <p:sldId id="266" r:id="rId14"/>
    <p:sldId id="311" r:id="rId15"/>
    <p:sldId id="267" r:id="rId16"/>
    <p:sldId id="268" r:id="rId17"/>
    <p:sldId id="312" r:id="rId18"/>
    <p:sldId id="269" r:id="rId19"/>
    <p:sldId id="313" r:id="rId20"/>
    <p:sldId id="314" r:id="rId21"/>
    <p:sldId id="270" r:id="rId22"/>
    <p:sldId id="271" r:id="rId23"/>
    <p:sldId id="272" r:id="rId24"/>
    <p:sldId id="332" r:id="rId25"/>
    <p:sldId id="273" r:id="rId26"/>
    <p:sldId id="274" r:id="rId27"/>
    <p:sldId id="315" r:id="rId28"/>
    <p:sldId id="275" r:id="rId29"/>
    <p:sldId id="333" r:id="rId30"/>
    <p:sldId id="316" r:id="rId31"/>
    <p:sldId id="334" r:id="rId32"/>
    <p:sldId id="335" r:id="rId33"/>
    <p:sldId id="276" r:id="rId34"/>
    <p:sldId id="336" r:id="rId35"/>
    <p:sldId id="317" r:id="rId36"/>
    <p:sldId id="277" r:id="rId37"/>
    <p:sldId id="278" r:id="rId38"/>
    <p:sldId id="279" r:id="rId39"/>
    <p:sldId id="379" r:id="rId40"/>
    <p:sldId id="280" r:id="rId41"/>
    <p:sldId id="281" r:id="rId42"/>
    <p:sldId id="319" r:id="rId43"/>
    <p:sldId id="320" r:id="rId44"/>
    <p:sldId id="338" r:id="rId45"/>
    <p:sldId id="339" r:id="rId46"/>
    <p:sldId id="340" r:id="rId47"/>
    <p:sldId id="341" r:id="rId48"/>
    <p:sldId id="342" r:id="rId49"/>
    <p:sldId id="343" r:id="rId50"/>
    <p:sldId id="344" r:id="rId51"/>
    <p:sldId id="353" r:id="rId52"/>
    <p:sldId id="354" r:id="rId53"/>
    <p:sldId id="345" r:id="rId54"/>
    <p:sldId id="349" r:id="rId55"/>
    <p:sldId id="350" r:id="rId56"/>
    <p:sldId id="346" r:id="rId57"/>
    <p:sldId id="355" r:id="rId58"/>
    <p:sldId id="351" r:id="rId59"/>
    <p:sldId id="352" r:id="rId60"/>
    <p:sldId id="282" r:id="rId61"/>
    <p:sldId id="321" r:id="rId62"/>
    <p:sldId id="283" r:id="rId63"/>
    <p:sldId id="322" r:id="rId64"/>
    <p:sldId id="284" r:id="rId65"/>
    <p:sldId id="323" r:id="rId66"/>
    <p:sldId id="324" r:id="rId67"/>
    <p:sldId id="285" r:id="rId68"/>
    <p:sldId id="325" r:id="rId69"/>
    <p:sldId id="326" r:id="rId70"/>
    <p:sldId id="286" r:id="rId71"/>
    <p:sldId id="327" r:id="rId72"/>
    <p:sldId id="328" r:id="rId73"/>
    <p:sldId id="329" r:id="rId74"/>
    <p:sldId id="356" r:id="rId75"/>
    <p:sldId id="357" r:id="rId76"/>
    <p:sldId id="358" r:id="rId77"/>
    <p:sldId id="359" r:id="rId78"/>
    <p:sldId id="360" r:id="rId79"/>
    <p:sldId id="364" r:id="rId80"/>
    <p:sldId id="287" r:id="rId81"/>
    <p:sldId id="365" r:id="rId82"/>
    <p:sldId id="330" r:id="rId83"/>
    <p:sldId id="288" r:id="rId84"/>
    <p:sldId id="289" r:id="rId85"/>
    <p:sldId id="290" r:id="rId86"/>
    <p:sldId id="366" r:id="rId87"/>
    <p:sldId id="291" r:id="rId88"/>
    <p:sldId id="292" r:id="rId89"/>
    <p:sldId id="293" r:id="rId90"/>
    <p:sldId id="294" r:id="rId91"/>
    <p:sldId id="295" r:id="rId92"/>
    <p:sldId id="362" r:id="rId93"/>
    <p:sldId id="296" r:id="rId94"/>
    <p:sldId id="367" r:id="rId95"/>
    <p:sldId id="297" r:id="rId96"/>
    <p:sldId id="298" r:id="rId97"/>
    <p:sldId id="299" r:id="rId98"/>
    <p:sldId id="300" r:id="rId99"/>
    <p:sldId id="301" r:id="rId100"/>
    <p:sldId id="368" r:id="rId101"/>
    <p:sldId id="302" r:id="rId102"/>
    <p:sldId id="380" r:id="rId103"/>
    <p:sldId id="303" r:id="rId104"/>
    <p:sldId id="304" r:id="rId105"/>
    <p:sldId id="305" r:id="rId106"/>
    <p:sldId id="306" r:id="rId107"/>
    <p:sldId id="307" r:id="rId108"/>
    <p:sldId id="308" r:id="rId109"/>
    <p:sldId id="369" r:id="rId110"/>
    <p:sldId id="370" r:id="rId111"/>
    <p:sldId id="371" r:id="rId112"/>
    <p:sldId id="372" r:id="rId113"/>
    <p:sldId id="373" r:id="rId114"/>
    <p:sldId id="374" r:id="rId115"/>
    <p:sldId id="375" r:id="rId116"/>
    <p:sldId id="376" r:id="rId117"/>
    <p:sldId id="377" r:id="rId118"/>
    <p:sldId id="378" r:id="rId119"/>
    <p:sldId id="363" r:id="rId1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1005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C7F1A-A30E-D04F-91C3-7EC94A8007D1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28047-E3A1-FE47-8862-241A241FC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80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28047-E3A1-FE47-8862-241A241FC93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58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28047-E3A1-FE47-8862-241A241FC93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98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37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66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9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09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23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62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5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0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7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18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9D64-CEF5-BC43-B037-2D7D57D99257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95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79D64-CEF5-BC43-B037-2D7D57D99257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14878-41A3-024B-B2E2-0D74128A8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8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dator@hawaii.ed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dator@hawaii.ed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080" y="257691"/>
            <a:ext cx="89759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The evolution of</a:t>
            </a:r>
            <a:r>
              <a:rPr lang="en-US" sz="4400" b="1" dirty="0"/>
              <a:t> </a:t>
            </a:r>
            <a:r>
              <a:rPr lang="en-US" sz="4400" b="1" dirty="0">
                <a:latin typeface="SchoolHouse Printed A"/>
              </a:rPr>
              <a:t>Collapse</a:t>
            </a:r>
            <a:r>
              <a:rPr lang="en-US" sz="4400" b="1" dirty="0"/>
              <a:t> </a:t>
            </a:r>
          </a:p>
          <a:p>
            <a:pPr algn="ctr"/>
            <a:r>
              <a:rPr lang="en-US" sz="4000" b="1" dirty="0"/>
              <a:t>and other futures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080" y="3055776"/>
            <a:ext cx="8975920" cy="4001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THE PUBLIC SECTOR FORESIGHT NETWORK Meeting </a:t>
            </a:r>
          </a:p>
          <a:p>
            <a:pPr algn="ctr"/>
            <a:r>
              <a:rPr lang="en-US" sz="2800" b="1" dirty="0"/>
              <a:t>July 31, 2019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sz="2400" b="1" dirty="0"/>
              <a:t>Jim Dator</a:t>
            </a:r>
          </a:p>
          <a:p>
            <a:pPr algn="ctr"/>
            <a:r>
              <a:rPr lang="en-US" sz="2400" b="1" dirty="0"/>
              <a:t>Hawaii Research Center for Futures Studies</a:t>
            </a:r>
          </a:p>
          <a:p>
            <a:pPr algn="ctr"/>
            <a:r>
              <a:rPr lang="en-US" sz="2400" b="1" dirty="0"/>
              <a:t>Department of Political Science</a:t>
            </a:r>
          </a:p>
          <a:p>
            <a:pPr algn="ctr"/>
            <a:r>
              <a:rPr lang="en-US" sz="2400" b="1" dirty="0"/>
              <a:t>University of Hawaii at </a:t>
            </a:r>
            <a:r>
              <a:rPr lang="en-US" sz="2400" b="1" dirty="0" err="1"/>
              <a:t>Manoa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>
                <a:hlinkClick r:id="rId2"/>
              </a:rPr>
              <a:t>dator@hawaii.edu</a:t>
            </a:r>
            <a:endParaRPr lang="en-US" sz="2400" b="1" dirty="0"/>
          </a:p>
          <a:p>
            <a:pPr algn="ctr"/>
            <a:endParaRPr lang="en-US" dirty="0"/>
          </a:p>
        </p:txBody>
      </p:sp>
      <p:pic>
        <p:nvPicPr>
          <p:cNvPr id="16" name="Picture 15" descr="Screen Shot 2019-06-29 at 12.57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9" y="1725258"/>
            <a:ext cx="3794515" cy="1198268"/>
          </a:xfrm>
          <a:prstGeom prst="rect">
            <a:avLst/>
          </a:prstGeom>
        </p:spPr>
      </p:pic>
      <p:pic>
        <p:nvPicPr>
          <p:cNvPr id="17" name="Picture 4" descr="th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166" y="1725258"/>
            <a:ext cx="4786833" cy="133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581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17857"/>
            <a:ext cx="89945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For every</a:t>
            </a:r>
          </a:p>
          <a:p>
            <a:pPr algn="ctr"/>
            <a:r>
              <a:rPr lang="en-US" sz="2800" dirty="0"/>
              <a:t> Buckminster Fuller, Arthur C Clarke, and Herman Kahn,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there was a Rachel Carson, Paul Ehrlich,</a:t>
            </a:r>
          </a:p>
          <a:p>
            <a:pPr algn="ctr"/>
            <a:r>
              <a:rPr lang="en-US" sz="2800" dirty="0"/>
              <a:t> and Robert </a:t>
            </a:r>
            <a:r>
              <a:rPr lang="en-US" sz="2800" dirty="0" err="1"/>
              <a:t>Heilbroner</a:t>
            </a:r>
            <a:r>
              <a:rPr lang="en-US" sz="2800" dirty="0"/>
              <a:t>,</a:t>
            </a:r>
          </a:p>
        </p:txBody>
      </p:sp>
      <p:pic>
        <p:nvPicPr>
          <p:cNvPr id="4" name="Picture 3" descr="Screen Shot 2019-06-29 at 2.04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1200" cy="2362200"/>
          </a:xfrm>
          <a:prstGeom prst="rect">
            <a:avLst/>
          </a:prstGeom>
        </p:spPr>
      </p:pic>
      <p:pic>
        <p:nvPicPr>
          <p:cNvPr id="5" name="Picture 4" descr="Screen Shot 2019-06-29 at 2.08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550" y="0"/>
            <a:ext cx="3056449" cy="2897966"/>
          </a:xfrm>
          <a:prstGeom prst="rect">
            <a:avLst/>
          </a:prstGeom>
        </p:spPr>
      </p:pic>
      <p:pic>
        <p:nvPicPr>
          <p:cNvPr id="6" name="Picture 5" descr="Screen Shot 2019-06-29 at 2.06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751" y="0"/>
            <a:ext cx="3098800" cy="1790700"/>
          </a:xfrm>
          <a:prstGeom prst="rect">
            <a:avLst/>
          </a:prstGeom>
        </p:spPr>
      </p:pic>
      <p:pic>
        <p:nvPicPr>
          <p:cNvPr id="7" name="Picture 6" descr="Screen Shot 2019-06-29 at 2.16.0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33" y="3794303"/>
            <a:ext cx="2532867" cy="2171029"/>
          </a:xfrm>
          <a:prstGeom prst="rect">
            <a:avLst/>
          </a:prstGeom>
        </p:spPr>
      </p:pic>
      <p:pic>
        <p:nvPicPr>
          <p:cNvPr id="8" name="Picture 7" descr="Screen Shot 2019-06-29 at 2.14.4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6" y="3958873"/>
            <a:ext cx="2690085" cy="2127453"/>
          </a:xfrm>
          <a:prstGeom prst="rect">
            <a:avLst/>
          </a:prstGeom>
        </p:spPr>
      </p:pic>
      <p:pic>
        <p:nvPicPr>
          <p:cNvPr id="11" name="Picture 10" descr="Screen Shot 2019-06-29 at 2.12.2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3794303"/>
            <a:ext cx="2705622" cy="2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1042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365" y="181113"/>
            <a:ext cx="87675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But the Empires collapsed</a:t>
            </a:r>
          </a:p>
          <a:p>
            <a:pPr algn="ctr"/>
            <a:r>
              <a:rPr lang="en-US" sz="2800" dirty="0"/>
              <a:t>suddenly, unexpectedly, </a:t>
            </a:r>
            <a:r>
              <a:rPr lang="en-US" sz="2800" b="1" dirty="0"/>
              <a:t>peacefully</a:t>
            </a:r>
            <a:r>
              <a:rPr lang="en-US" sz="2800" dirty="0"/>
              <a:t>, </a:t>
            </a:r>
          </a:p>
          <a:p>
            <a:pPr algn="ctr"/>
            <a:r>
              <a:rPr lang="en-US" sz="2800" dirty="0"/>
              <a:t>by 1990,</a:t>
            </a:r>
          </a:p>
        </p:txBody>
      </p:sp>
      <p:pic>
        <p:nvPicPr>
          <p:cNvPr id="3" name="Picture 2" descr="Screen Shot 2019-07-04 at 12.31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26" y="1823337"/>
            <a:ext cx="7972526" cy="471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8446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457" y="2949698"/>
            <a:ext cx="86841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and the megatrends and flat worlds </a:t>
            </a:r>
          </a:p>
          <a:p>
            <a:pPr algn="ctr"/>
            <a:r>
              <a:rPr lang="en-US" sz="2800" dirty="0"/>
              <a:t>of neoliberal globalization dazzled us,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until we began worrying about the end of oil again</a:t>
            </a:r>
          </a:p>
          <a:p>
            <a:pPr algn="ctr"/>
            <a:r>
              <a:rPr lang="en-US" sz="2800" dirty="0"/>
              <a:t>—this time hysterically—</a:t>
            </a:r>
          </a:p>
          <a:p>
            <a:pPr algn="ctr"/>
            <a:r>
              <a:rPr lang="en-US" sz="2800" dirty="0"/>
              <a:t>whereupon </a:t>
            </a:r>
            <a:r>
              <a:rPr lang="en-US" sz="2800" dirty="0" err="1"/>
              <a:t>fracking</a:t>
            </a:r>
            <a:r>
              <a:rPr lang="en-US" sz="2800" dirty="0"/>
              <a:t> miraculously appeared </a:t>
            </a:r>
          </a:p>
          <a:p>
            <a:pPr algn="ctr"/>
            <a:r>
              <a:rPr lang="en-US" sz="2800" dirty="0"/>
              <a:t>and lured us into complacency </a:t>
            </a:r>
          </a:p>
          <a:p>
            <a:pPr algn="ctr"/>
            <a:r>
              <a:rPr lang="en-US" sz="2800" dirty="0"/>
              <a:t>(and increased global warming).</a:t>
            </a:r>
          </a:p>
        </p:txBody>
      </p:sp>
      <p:pic>
        <p:nvPicPr>
          <p:cNvPr id="3" name="Picture 2" descr="Screen Shot 2019-07-04 at 12.33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571" y="-1"/>
            <a:ext cx="2404429" cy="3418899"/>
          </a:xfrm>
          <a:prstGeom prst="rect">
            <a:avLst/>
          </a:prstGeom>
        </p:spPr>
      </p:pic>
      <p:pic>
        <p:nvPicPr>
          <p:cNvPr id="5" name="Picture 4" descr="Screen Shot 2019-07-04 at 12.38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27" y="2598"/>
            <a:ext cx="3302000" cy="3416300"/>
          </a:xfrm>
          <a:prstGeom prst="rect">
            <a:avLst/>
          </a:prstGeom>
        </p:spPr>
      </p:pic>
      <p:pic>
        <p:nvPicPr>
          <p:cNvPr id="7" name="Picture 6" descr="Screen Shot 2019-07-04 at 12.32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8947" cy="341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944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Suddenly, a new, bronzed Messiah </a:t>
            </a:r>
          </a:p>
          <a:p>
            <a:pPr algn="ctr"/>
            <a:r>
              <a:rPr lang="en-US" sz="2800" dirty="0"/>
              <a:t>for a New Jerusalem, </a:t>
            </a:r>
          </a:p>
          <a:p>
            <a:pPr algn="ctr"/>
            <a:r>
              <a:rPr lang="en-US" sz="2800" dirty="0"/>
              <a:t>birthed in a manger in a grass shack</a:t>
            </a:r>
          </a:p>
          <a:p>
            <a:pPr algn="ctr"/>
            <a:r>
              <a:rPr lang="en-US" sz="2800" dirty="0"/>
              <a:t> under a rainbow in Hawaii</a:t>
            </a:r>
          </a:p>
          <a:p>
            <a:pPr algn="ctr"/>
            <a:r>
              <a:rPr lang="en-US" sz="2800" dirty="0"/>
              <a:t> (or not)!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Hope abounded for the permanent change </a:t>
            </a:r>
          </a:p>
          <a:p>
            <a:pPr algn="ctr"/>
            <a:r>
              <a:rPr lang="en-US" sz="2800" dirty="0"/>
              <a:t>America had needed for so long</a:t>
            </a:r>
            <a:r>
              <a:rPr lang="mr-IN" sz="2800" dirty="0"/>
              <a:t>…</a:t>
            </a:r>
            <a:r>
              <a:rPr lang="en-US" sz="2800" dirty="0"/>
              <a:t>., then</a:t>
            </a:r>
          </a:p>
        </p:txBody>
      </p:sp>
      <p:pic>
        <p:nvPicPr>
          <p:cNvPr id="3" name="Picture 2" descr="Screen Shot 2019-07-13 at 4.33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47419"/>
            <a:ext cx="3175178" cy="2910580"/>
          </a:xfrm>
          <a:prstGeom prst="rect">
            <a:avLst/>
          </a:prstGeom>
        </p:spPr>
      </p:pic>
      <p:pic>
        <p:nvPicPr>
          <p:cNvPr id="5" name="Picture 4" descr="Screen Shot 2019-07-13 at 4.35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3539431"/>
            <a:ext cx="6070600" cy="331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368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106" y="2690336"/>
            <a:ext cx="875881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segued into </a:t>
            </a:r>
          </a:p>
          <a:p>
            <a:pPr algn="ctr"/>
            <a:r>
              <a:rPr lang="en-US" sz="2800" dirty="0"/>
              <a:t>the mother of all collapse scenarios </a:t>
            </a:r>
          </a:p>
          <a:p>
            <a:pPr algn="ctr"/>
            <a:r>
              <a:rPr lang="en-US" sz="2800" dirty="0"/>
              <a:t>for some Americans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—the election of a swamp-draining iconoclast </a:t>
            </a:r>
          </a:p>
          <a:p>
            <a:pPr algn="ctr"/>
            <a:r>
              <a:rPr lang="en-US" sz="2800" dirty="0"/>
              <a:t>as president of the United States </a:t>
            </a:r>
          </a:p>
          <a:p>
            <a:pPr algn="ctr"/>
            <a:r>
              <a:rPr lang="en-US" sz="2800" dirty="0"/>
              <a:t>(who among us predicted that?)—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and stunned the world</a:t>
            </a:r>
            <a:r>
              <a:rPr lang="en-US" dirty="0"/>
              <a:t>.</a:t>
            </a:r>
          </a:p>
        </p:txBody>
      </p:sp>
      <p:pic>
        <p:nvPicPr>
          <p:cNvPr id="4" name="Picture 3" descr="Screen Shot 2019-07-04 at 12.5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42605" cy="2690336"/>
          </a:xfrm>
          <a:prstGeom prst="rect">
            <a:avLst/>
          </a:prstGeom>
        </p:spPr>
      </p:pic>
      <p:pic>
        <p:nvPicPr>
          <p:cNvPr id="5" name="Picture 4" descr="Screen Shot 2019-07-13 at 4.44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04" y="0"/>
            <a:ext cx="4301396" cy="26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120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076" y="995681"/>
            <a:ext cx="89829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Was the past 75 years just a dream</a:t>
            </a:r>
          </a:p>
          <a:p>
            <a:pPr algn="ctr"/>
            <a:r>
              <a:rPr lang="en-US" sz="2800" dirty="0"/>
              <a:t> from which we were rudely awakened?  </a:t>
            </a:r>
          </a:p>
        </p:txBody>
      </p:sp>
      <p:pic>
        <p:nvPicPr>
          <p:cNvPr id="3" name="Picture 2" descr="Screen Shot 2019-07-04 at 12.53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48" y="3626187"/>
            <a:ext cx="5673952" cy="323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5719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92691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Is globalism over,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along with the once great and glamorous US, </a:t>
            </a:r>
          </a:p>
          <a:p>
            <a:pPr algn="ctr"/>
            <a:r>
              <a:rPr lang="en-US" sz="2800" dirty="0"/>
              <a:t>and perhaps Western Liberalism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(as well as West Coast Liberalism)?  </a:t>
            </a:r>
            <a:r>
              <a:rPr lang="en-US" dirty="0"/>
              <a:t> </a:t>
            </a:r>
          </a:p>
        </p:txBody>
      </p:sp>
      <p:pic>
        <p:nvPicPr>
          <p:cNvPr id="3" name="Picture 2" descr="Screen Shot 2019-07-04 at 12.55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949" y="164508"/>
            <a:ext cx="4104686" cy="2802827"/>
          </a:xfrm>
          <a:prstGeom prst="rect">
            <a:avLst/>
          </a:prstGeom>
        </p:spPr>
      </p:pic>
      <p:pic>
        <p:nvPicPr>
          <p:cNvPr id="4" name="Picture 3" descr="Screen Shot 2019-07-04 at 12.55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53352" cy="35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8428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5402"/>
            <a:ext cx="883351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But wait.</a:t>
            </a:r>
          </a:p>
          <a:p>
            <a:pPr algn="ctr"/>
            <a:r>
              <a:rPr lang="en-US" sz="2800" dirty="0"/>
              <a:t> Who says</a:t>
            </a:r>
            <a:r>
              <a:rPr lang="en-US" sz="2800" b="1" dirty="0"/>
              <a:t> this </a:t>
            </a:r>
          </a:p>
          <a:p>
            <a:pPr algn="ctr"/>
            <a:r>
              <a:rPr lang="en-US" sz="2800" dirty="0"/>
              <a:t>collapse is bad?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Isn’t America Great again, </a:t>
            </a:r>
          </a:p>
          <a:p>
            <a:pPr algn="ctr"/>
            <a:r>
              <a:rPr lang="en-US" sz="2800" dirty="0"/>
              <a:t>and about to get greater still, as it and all other nations, </a:t>
            </a:r>
          </a:p>
          <a:p>
            <a:pPr algn="ctr"/>
            <a:r>
              <a:rPr lang="en-US" sz="2800" dirty="0"/>
              <a:t>turn properly inward, </a:t>
            </a:r>
          </a:p>
          <a:p>
            <a:pPr algn="ctr"/>
            <a:r>
              <a:rPr lang="en-US" sz="2800" dirty="0"/>
              <a:t>becoming mercantilist, protectionist, populist, nationalistic, patriotic, and righteously religious</a:t>
            </a:r>
          </a:p>
          <a:p>
            <a:pPr algn="ctr"/>
            <a:r>
              <a:rPr lang="en-US" sz="2800" dirty="0"/>
              <a:t>as multitudes everywhere devoutly wish?</a:t>
            </a:r>
          </a:p>
        </p:txBody>
      </p:sp>
      <p:pic>
        <p:nvPicPr>
          <p:cNvPr id="3" name="Picture 2" descr="Screen Shot 2019-07-04 at 12.56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805" y="0"/>
            <a:ext cx="3408194" cy="1847447"/>
          </a:xfrm>
          <a:prstGeom prst="rect">
            <a:avLst/>
          </a:prstGeom>
        </p:spPr>
      </p:pic>
      <p:pic>
        <p:nvPicPr>
          <p:cNvPr id="4" name="Picture 3" descr="Screen Shot 2019-07-04 at 1.04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6606"/>
            <a:ext cx="4219914" cy="2291393"/>
          </a:xfrm>
          <a:prstGeom prst="rect">
            <a:avLst/>
          </a:prstGeom>
        </p:spPr>
      </p:pic>
      <p:pic>
        <p:nvPicPr>
          <p:cNvPr id="5" name="Picture 4" descr="Screen Shot 2019-07-04 at 1.00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628"/>
            <a:ext cx="3087077" cy="190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0681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729" y="38100"/>
            <a:ext cx="90132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But think again because the</a:t>
            </a:r>
          </a:p>
          <a:p>
            <a:pPr algn="ctr"/>
            <a:r>
              <a:rPr lang="en-US" sz="2800" dirty="0"/>
              <a:t>robotic, artificially-intelligent genie </a:t>
            </a:r>
          </a:p>
          <a:p>
            <a:pPr algn="ctr"/>
            <a:r>
              <a:rPr lang="en-US" sz="2800" dirty="0"/>
              <a:t>is out of the bottle, </a:t>
            </a:r>
          </a:p>
          <a:p>
            <a:pPr algn="ctr"/>
            <a:r>
              <a:rPr lang="en-US" sz="2800" dirty="0"/>
              <a:t>stealing our jobs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while transporting us</a:t>
            </a:r>
          </a:p>
          <a:p>
            <a:pPr algn="ctr"/>
            <a:r>
              <a:rPr lang="en-US" sz="2800" dirty="0"/>
              <a:t>into the </a:t>
            </a:r>
            <a:r>
              <a:rPr lang="en-US" sz="2800" dirty="0" err="1"/>
              <a:t>Anthropocene</a:t>
            </a:r>
            <a:r>
              <a:rPr lang="en-US" sz="2800" dirty="0"/>
              <a:t> Epoch </a:t>
            </a:r>
          </a:p>
          <a:p>
            <a:pPr algn="ctr"/>
            <a:r>
              <a:rPr lang="en-US" sz="2800" dirty="0"/>
              <a:t>as Singularity converges in the nick of time </a:t>
            </a:r>
          </a:p>
          <a:p>
            <a:pPr algn="ctr"/>
            <a:r>
              <a:rPr lang="en-US" sz="2800" dirty="0"/>
              <a:t>to teach humanity how to surf</a:t>
            </a:r>
          </a:p>
          <a:p>
            <a:pPr algn="ctr"/>
            <a:r>
              <a:rPr lang="en-US" sz="2800" dirty="0"/>
              <a:t> the rising tsunami of global change and sea level rise.</a:t>
            </a:r>
          </a:p>
        </p:txBody>
      </p:sp>
      <p:pic>
        <p:nvPicPr>
          <p:cNvPr id="3" name="Picture 2" descr="MachinesEveryth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5592" cy="2860880"/>
          </a:xfrm>
          <a:prstGeom prst="rect">
            <a:avLst/>
          </a:prstGeom>
        </p:spPr>
      </p:pic>
      <p:pic>
        <p:nvPicPr>
          <p:cNvPr id="6" name="Picture 5" descr="RobotsYourJo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08" y="0"/>
            <a:ext cx="1925592" cy="2860880"/>
          </a:xfrm>
          <a:prstGeom prst="rect">
            <a:avLst/>
          </a:prstGeom>
        </p:spPr>
      </p:pic>
      <p:pic>
        <p:nvPicPr>
          <p:cNvPr id="7" name="Picture 6" descr="Screen Shot 2019-07-04 at 1.17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92" y="4870192"/>
            <a:ext cx="6408616" cy="19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3123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133" y="2848676"/>
            <a:ext cx="8863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One person’s tragedy is another’s triumph, </a:t>
            </a:r>
          </a:p>
        </p:txBody>
      </p:sp>
      <p:pic>
        <p:nvPicPr>
          <p:cNvPr id="3" name="Picture 2" descr="Screen Shot 2019-07-04 at 1.19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59" y="5567"/>
            <a:ext cx="4800600" cy="2818684"/>
          </a:xfrm>
          <a:prstGeom prst="rect">
            <a:avLst/>
          </a:prstGeom>
        </p:spPr>
      </p:pic>
      <p:pic>
        <p:nvPicPr>
          <p:cNvPr id="4" name="Picture 3" descr="Screen Shot 2019-07-04 at 1.22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59" y="3371896"/>
            <a:ext cx="4787900" cy="26040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1637" y="6058753"/>
            <a:ext cx="4651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and we all wipeout in the end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7947800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33529"/>
            <a:ext cx="8968154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So, to conclude:</a:t>
            </a:r>
          </a:p>
          <a:p>
            <a:pPr algn="ctr"/>
            <a:r>
              <a:rPr lang="en-US" sz="2800" dirty="0"/>
              <a:t> </a:t>
            </a:r>
          </a:p>
          <a:p>
            <a:pPr algn="ctr"/>
            <a:r>
              <a:rPr lang="en-US" sz="2800" b="1" dirty="0"/>
              <a:t>Collapse scenarios</a:t>
            </a:r>
          </a:p>
          <a:p>
            <a:pPr algn="ctr"/>
            <a:r>
              <a:rPr lang="en-US" sz="2800" b="1" dirty="0"/>
              <a:t>—and not merely “decline” or “restraint”--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should be included whenever alternative futures </a:t>
            </a:r>
          </a:p>
          <a:p>
            <a:pPr algn="ctr"/>
            <a:r>
              <a:rPr lang="en-US" sz="2800" b="1" dirty="0"/>
              <a:t>are discussed</a:t>
            </a:r>
          </a:p>
          <a:p>
            <a:pPr algn="ctr"/>
            <a:r>
              <a:rPr lang="en-US" sz="2800" b="1" dirty="0"/>
              <a:t> because</a:t>
            </a:r>
          </a:p>
        </p:txBody>
      </p:sp>
    </p:spTree>
    <p:extLst>
      <p:ext uri="{BB962C8B-B14F-4D97-AF65-F5344CB8AC3E}">
        <p14:creationId xmlns:p14="http://schemas.microsoft.com/office/powerpoint/2010/main" val="2757257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3451" y="2001980"/>
            <a:ext cx="7955770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as well as</a:t>
            </a:r>
          </a:p>
          <a:p>
            <a:pPr algn="ctr"/>
            <a:r>
              <a:rPr lang="en-US" sz="2800" dirty="0"/>
              <a:t>an Edward Goldsmith, Aurelio </a:t>
            </a:r>
            <a:r>
              <a:rPr lang="en-US" sz="2800" dirty="0" err="1"/>
              <a:t>Peccei</a:t>
            </a:r>
            <a:r>
              <a:rPr lang="en-US" sz="2800" dirty="0"/>
              <a:t>, </a:t>
            </a:r>
          </a:p>
          <a:p>
            <a:pPr algn="ctr"/>
            <a:r>
              <a:rPr lang="en-US" sz="2800" dirty="0"/>
              <a:t>and Roberto </a:t>
            </a:r>
            <a:r>
              <a:rPr lang="en-US" sz="2800" dirty="0" err="1"/>
              <a:t>Vacca</a:t>
            </a:r>
            <a:r>
              <a:rPr lang="en-US" sz="2800" dirty="0"/>
              <a:t>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And there was also</a:t>
            </a:r>
          </a:p>
          <a:p>
            <a:pPr algn="ctr"/>
            <a:r>
              <a:rPr lang="en-US" sz="2800" dirty="0"/>
              <a:t> a Malcolm X, </a:t>
            </a:r>
            <a:r>
              <a:rPr lang="en-US" sz="2800" dirty="0" err="1"/>
              <a:t>Stokely</a:t>
            </a:r>
            <a:r>
              <a:rPr lang="en-US" sz="2800" dirty="0"/>
              <a:t> Carmichael,</a:t>
            </a:r>
          </a:p>
          <a:p>
            <a:pPr algn="ctr"/>
            <a:r>
              <a:rPr lang="en-US" sz="2800" dirty="0"/>
              <a:t> and Elaine Brown,</a:t>
            </a:r>
          </a:p>
        </p:txBody>
      </p:sp>
      <p:pic>
        <p:nvPicPr>
          <p:cNvPr id="3" name="Picture 2" descr="Screen Shot 2019-06-29 at 2.23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720" y="-1"/>
            <a:ext cx="1998280" cy="2083423"/>
          </a:xfrm>
          <a:prstGeom prst="rect">
            <a:avLst/>
          </a:prstGeom>
        </p:spPr>
      </p:pic>
      <p:pic>
        <p:nvPicPr>
          <p:cNvPr id="5" name="Picture 4" descr="Screen Shot 2019-06-29 at 2.22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14" y="0"/>
            <a:ext cx="2360686" cy="2006600"/>
          </a:xfrm>
          <a:prstGeom prst="rect">
            <a:avLst/>
          </a:prstGeom>
        </p:spPr>
      </p:pic>
      <p:pic>
        <p:nvPicPr>
          <p:cNvPr id="6" name="Picture 5" descr="Screen Shot 2019-06-29 at 2.20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312915" cy="2228358"/>
          </a:xfrm>
          <a:prstGeom prst="rect">
            <a:avLst/>
          </a:prstGeom>
        </p:spPr>
      </p:pic>
      <p:pic>
        <p:nvPicPr>
          <p:cNvPr id="7" name="Picture 6" descr="Screen Shot 2019-06-29 at 2.27.3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14" y="5139913"/>
            <a:ext cx="3048000" cy="1714500"/>
          </a:xfrm>
          <a:prstGeom prst="rect">
            <a:avLst/>
          </a:prstGeom>
        </p:spPr>
      </p:pic>
      <p:pic>
        <p:nvPicPr>
          <p:cNvPr id="8" name="Picture 7" descr="Screen Shot 2019-06-29 at 2.26.4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4795612"/>
            <a:ext cx="3302000" cy="2159000"/>
          </a:xfrm>
          <a:prstGeom prst="rect">
            <a:avLst/>
          </a:prstGeom>
        </p:spPr>
      </p:pic>
      <p:pic>
        <p:nvPicPr>
          <p:cNvPr id="9" name="Picture 8" descr="Screen Shot 2019-06-29 at 2.25.2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213"/>
            <a:ext cx="19812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071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82340"/>
            <a:ext cx="87336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1. Collapse happens.</a:t>
            </a:r>
          </a:p>
          <a:p>
            <a:pPr algn="ctr"/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All nations, communities, institutions, and people </a:t>
            </a:r>
          </a:p>
          <a:p>
            <a:pPr algn="ctr"/>
            <a:r>
              <a:rPr lang="en-US" sz="2800" b="1" dirty="0"/>
              <a:t>do come to an end</a:t>
            </a:r>
            <a:r>
              <a:rPr lang="en-US" sz="2800" dirty="0"/>
              <a:t>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and it is the duty of futurists to say so, and why.</a:t>
            </a:r>
          </a:p>
        </p:txBody>
      </p:sp>
    </p:spTree>
    <p:extLst>
      <p:ext uri="{BB962C8B-B14F-4D97-AF65-F5344CB8AC3E}">
        <p14:creationId xmlns:p14="http://schemas.microsoft.com/office/powerpoint/2010/main" val="33780710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923" y="1420335"/>
            <a:ext cx="8772769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2. Collapse</a:t>
            </a:r>
            <a:r>
              <a:rPr lang="en-US" sz="2800" b="1" u="sng" dirty="0"/>
              <a:t> </a:t>
            </a:r>
            <a:r>
              <a:rPr lang="en-US" sz="2800" b="1" i="1" u="sng" dirty="0"/>
              <a:t>images</a:t>
            </a:r>
            <a:r>
              <a:rPr lang="en-US" sz="2800" b="1" u="sng" dirty="0"/>
              <a:t> </a:t>
            </a:r>
            <a:r>
              <a:rPr lang="en-US" sz="2800" b="1" dirty="0"/>
              <a:t>of the future exist,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and futurists should not refuse to present </a:t>
            </a:r>
          </a:p>
          <a:p>
            <a:pPr algn="ctr"/>
            <a:r>
              <a:rPr lang="en-US" sz="2800" dirty="0"/>
              <a:t>widely-held images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simply because the client doesn’t want to hear them</a:t>
            </a:r>
          </a:p>
          <a:p>
            <a:pPr algn="ctr"/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and the futurist is afraid of losing business.</a:t>
            </a:r>
          </a:p>
        </p:txBody>
      </p:sp>
    </p:spTree>
    <p:extLst>
      <p:ext uri="{BB962C8B-B14F-4D97-AF65-F5344CB8AC3E}">
        <p14:creationId xmlns:p14="http://schemas.microsoft.com/office/powerpoint/2010/main" val="117395434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308" y="1381259"/>
            <a:ext cx="89876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3. It is good that collapse happens; </a:t>
            </a:r>
          </a:p>
          <a:p>
            <a:pPr algn="ctr"/>
            <a:r>
              <a:rPr lang="en-US" sz="2800" dirty="0"/>
              <a:t>that nothing is forever.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One of the first things a futurist should ask a client is</a:t>
            </a:r>
          </a:p>
          <a:p>
            <a:pPr algn="ctr"/>
            <a:r>
              <a:rPr lang="en-US" sz="2800" i="1" dirty="0"/>
              <a:t> why X should continue to exist, and not shut down</a:t>
            </a:r>
            <a:r>
              <a:rPr lang="en-US" sz="2800" dirty="0"/>
              <a:t>.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Clients often can give no good reasons for</a:t>
            </a:r>
          </a:p>
          <a:p>
            <a:pPr algn="ctr"/>
            <a:r>
              <a:rPr lang="en-US" sz="2800" dirty="0"/>
              <a:t> the continued existence of X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when asked to think about it.</a:t>
            </a:r>
          </a:p>
        </p:txBody>
      </p:sp>
    </p:spTree>
    <p:extLst>
      <p:ext uri="{BB962C8B-B14F-4D97-AF65-F5344CB8AC3E}">
        <p14:creationId xmlns:p14="http://schemas.microsoft.com/office/powerpoint/2010/main" val="427858430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89259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4. It is also good that collapse happens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dirty="0"/>
              <a:t> because collapse offers the opportunity for new beginnings.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Getting rid of seriously obsolete ways of doing things provides opportunities for new and better things to emerge.</a:t>
            </a:r>
          </a:p>
        </p:txBody>
      </p:sp>
    </p:spTree>
    <p:extLst>
      <p:ext uri="{BB962C8B-B14F-4D97-AF65-F5344CB8AC3E}">
        <p14:creationId xmlns:p14="http://schemas.microsoft.com/office/powerpoint/2010/main" val="201272858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769" y="1013489"/>
            <a:ext cx="89290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5. And of course the three main reasons</a:t>
            </a:r>
          </a:p>
          <a:p>
            <a:pPr algn="ctr"/>
            <a:r>
              <a:rPr lang="en-US" sz="2800" dirty="0"/>
              <a:t>that collapse images must be presented</a:t>
            </a:r>
          </a:p>
          <a:p>
            <a:pPr algn="ctr"/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are the three “Ps”—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/>
              <a:t>Prevent,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Prepare,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Prevail.</a:t>
            </a:r>
          </a:p>
        </p:txBody>
      </p:sp>
    </p:spTree>
    <p:extLst>
      <p:ext uri="{BB962C8B-B14F-4D97-AF65-F5344CB8AC3E}">
        <p14:creationId xmlns:p14="http://schemas.microsoft.com/office/powerpoint/2010/main" val="5822006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615" y="2109373"/>
            <a:ext cx="88313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To prevent the collapse of X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by being forewarned and forearmed of the possibility;</a:t>
            </a:r>
          </a:p>
        </p:txBody>
      </p:sp>
    </p:spTree>
    <p:extLst>
      <p:ext uri="{BB962C8B-B14F-4D97-AF65-F5344CB8AC3E}">
        <p14:creationId xmlns:p14="http://schemas.microsoft.com/office/powerpoint/2010/main" val="92215303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43950"/>
            <a:ext cx="90072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To prepare for collapse</a:t>
            </a:r>
          </a:p>
          <a:p>
            <a:pPr algn="ctr"/>
            <a:r>
              <a:rPr lang="en-US" sz="2800" dirty="0"/>
              <a:t> if it cannot be prevented</a:t>
            </a:r>
            <a:br>
              <a:rPr lang="en-US" sz="2800" dirty="0"/>
            </a:br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so that collapse can occur on the best possible terms</a:t>
            </a:r>
          </a:p>
          <a:p>
            <a:pPr algn="ctr"/>
            <a:r>
              <a:rPr lang="en-US" sz="2800" dirty="0"/>
              <a:t> for X and all concerned; and</a:t>
            </a:r>
          </a:p>
        </p:txBody>
      </p:sp>
    </p:spTree>
    <p:extLst>
      <p:ext uri="{BB962C8B-B14F-4D97-AF65-F5344CB8AC3E}">
        <p14:creationId xmlns:p14="http://schemas.microsoft.com/office/powerpoint/2010/main" val="49959302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462" y="1894450"/>
            <a:ext cx="87532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To prevail.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dirty="0"/>
              <a:t>To enable X to rise from the ashes, and thrive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as New Beginnings.</a:t>
            </a:r>
          </a:p>
        </p:txBody>
      </p:sp>
    </p:spTree>
    <p:extLst>
      <p:ext uri="{BB962C8B-B14F-4D97-AF65-F5344CB8AC3E}">
        <p14:creationId xmlns:p14="http://schemas.microsoft.com/office/powerpoint/2010/main" val="403705416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8428" y="2761140"/>
            <a:ext cx="1810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99963171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080" y="257691"/>
            <a:ext cx="89759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The evolution of </a:t>
            </a:r>
            <a:r>
              <a:rPr lang="en-US" sz="4000" b="1" dirty="0">
                <a:latin typeface="SchoolHouse Printed A"/>
              </a:rPr>
              <a:t>Collapse</a:t>
            </a:r>
            <a:r>
              <a:rPr lang="en-US" sz="4000" b="1" dirty="0"/>
              <a:t> </a:t>
            </a:r>
          </a:p>
          <a:p>
            <a:pPr algn="ctr"/>
            <a:r>
              <a:rPr lang="en-US" sz="4000" b="1" dirty="0"/>
              <a:t>and other futures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080" y="3055776"/>
            <a:ext cx="8975920" cy="4001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THE PUBLIC SECTOR FORESIGHT NETWORK Meeting </a:t>
            </a:r>
          </a:p>
          <a:p>
            <a:pPr algn="ctr"/>
            <a:r>
              <a:rPr lang="en-US" sz="2800" b="1" dirty="0"/>
              <a:t>July 31, 2019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sz="2400" b="1" dirty="0"/>
              <a:t>Jim Dator</a:t>
            </a:r>
          </a:p>
          <a:p>
            <a:pPr algn="ctr"/>
            <a:r>
              <a:rPr lang="en-US" sz="2400" b="1" dirty="0"/>
              <a:t>Hawaii Research Center for Futures Studies</a:t>
            </a:r>
          </a:p>
          <a:p>
            <a:pPr algn="ctr"/>
            <a:r>
              <a:rPr lang="en-US" sz="2400" b="1" dirty="0"/>
              <a:t>Department of Political Science</a:t>
            </a:r>
          </a:p>
          <a:p>
            <a:pPr algn="ctr"/>
            <a:r>
              <a:rPr lang="en-US" sz="2400" b="1" dirty="0"/>
              <a:t>University of Hawaii at </a:t>
            </a:r>
            <a:r>
              <a:rPr lang="en-US" sz="2400" b="1" dirty="0" err="1"/>
              <a:t>Manoa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r>
              <a:rPr lang="en-US" sz="2400" b="1" dirty="0">
                <a:hlinkClick r:id="rId2"/>
              </a:rPr>
              <a:t>dator@hawaii.edu</a:t>
            </a:r>
            <a:endParaRPr lang="en-US" sz="2400" b="1" dirty="0"/>
          </a:p>
          <a:p>
            <a:pPr algn="ctr"/>
            <a:endParaRPr lang="en-US" dirty="0"/>
          </a:p>
        </p:txBody>
      </p:sp>
      <p:pic>
        <p:nvPicPr>
          <p:cNvPr id="4" name="Picture 3" descr="Screen Shot 2019-06-29 at 12.57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9" y="1725258"/>
            <a:ext cx="3794515" cy="1198268"/>
          </a:xfrm>
          <a:prstGeom prst="rect">
            <a:avLst/>
          </a:prstGeom>
        </p:spPr>
      </p:pic>
      <p:pic>
        <p:nvPicPr>
          <p:cNvPr id="5" name="Picture 4" descr="th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166" y="1725258"/>
            <a:ext cx="4786833" cy="133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745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555" y="1659874"/>
            <a:ext cx="868411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as well as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 Simone de Beauvoir, Betty Friedan,</a:t>
            </a:r>
          </a:p>
          <a:p>
            <a:pPr algn="ctr"/>
            <a:r>
              <a:rPr lang="en-US" sz="2800" dirty="0"/>
              <a:t> and </a:t>
            </a:r>
            <a:r>
              <a:rPr lang="en-US" sz="2800" dirty="0" err="1"/>
              <a:t>Elana</a:t>
            </a:r>
            <a:r>
              <a:rPr lang="en-US" sz="2800" dirty="0"/>
              <a:t> </a:t>
            </a:r>
            <a:r>
              <a:rPr lang="en-US" sz="2800" dirty="0" err="1"/>
              <a:t>Dykewomon</a:t>
            </a:r>
            <a:r>
              <a:rPr lang="en-US" sz="2800" dirty="0"/>
              <a:t>, </a:t>
            </a:r>
          </a:p>
          <a:p>
            <a:pPr algn="ctr"/>
            <a:r>
              <a:rPr lang="en-US" sz="2800" dirty="0"/>
              <a:t>along with Dennis Banks, Russell Means, Bumpy </a:t>
            </a:r>
            <a:r>
              <a:rPr lang="en-US" sz="2800" dirty="0" err="1"/>
              <a:t>Kanahele</a:t>
            </a:r>
            <a:r>
              <a:rPr lang="en-US" sz="2800" dirty="0"/>
              <a:t>,</a:t>
            </a:r>
          </a:p>
          <a:p>
            <a:pPr algn="ctr"/>
            <a:r>
              <a:rPr lang="en-US" sz="2800" dirty="0"/>
              <a:t> and and …well many, many more. </a:t>
            </a:r>
          </a:p>
        </p:txBody>
      </p:sp>
      <p:pic>
        <p:nvPicPr>
          <p:cNvPr id="3" name="Picture 2" descr="Screen Shot 2019-06-29 at 2.39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60" y="4482551"/>
            <a:ext cx="2476840" cy="2375449"/>
          </a:xfrm>
          <a:prstGeom prst="rect">
            <a:avLst/>
          </a:prstGeom>
        </p:spPr>
      </p:pic>
      <p:pic>
        <p:nvPicPr>
          <p:cNvPr id="4" name="Picture 3" descr="Screen Shot 2019-06-29 at 2.38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48" y="4559300"/>
            <a:ext cx="2145860" cy="2298700"/>
          </a:xfrm>
          <a:prstGeom prst="rect">
            <a:avLst/>
          </a:prstGeom>
        </p:spPr>
      </p:pic>
      <p:pic>
        <p:nvPicPr>
          <p:cNvPr id="5" name="Picture 4" descr="Screen Shot 2019-06-29 at 2.37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03437"/>
            <a:ext cx="2129009" cy="2527300"/>
          </a:xfrm>
          <a:prstGeom prst="rect">
            <a:avLst/>
          </a:prstGeom>
        </p:spPr>
      </p:pic>
      <p:pic>
        <p:nvPicPr>
          <p:cNvPr id="6" name="Picture 5" descr="Screen Shot 2019-06-29 at 2.35.5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-103783"/>
            <a:ext cx="2286000" cy="2540000"/>
          </a:xfrm>
          <a:prstGeom prst="rect">
            <a:avLst/>
          </a:prstGeom>
        </p:spPr>
      </p:pic>
      <p:pic>
        <p:nvPicPr>
          <p:cNvPr id="8" name="Picture 7" descr="Screen Shot 2019-06-29 at 2.34.3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15" y="0"/>
            <a:ext cx="2446493" cy="2400300"/>
          </a:xfrm>
          <a:prstGeom prst="rect">
            <a:avLst/>
          </a:prstGeom>
        </p:spPr>
      </p:pic>
      <p:pic>
        <p:nvPicPr>
          <p:cNvPr id="9" name="Picture 8" descr="Screen Shot 2019-06-29 at 2.32.4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55" y="0"/>
            <a:ext cx="2209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03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133" y="623751"/>
            <a:ext cx="860941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Each group saw “The Future” differently from the others.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 What seemed to be a heavenly future to one </a:t>
            </a:r>
          </a:p>
          <a:p>
            <a:pPr algn="ctr"/>
            <a:r>
              <a:rPr lang="en-US" sz="2800" dirty="0"/>
              <a:t>was a futuristic hell to another.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What one thought likely, </a:t>
            </a:r>
          </a:p>
          <a:p>
            <a:pPr algn="ctr"/>
            <a:r>
              <a:rPr lang="en-US" sz="2800" dirty="0"/>
              <a:t>others though utter fantasy.</a:t>
            </a:r>
          </a:p>
          <a:p>
            <a:pPr algn="ctr"/>
            <a:endParaRPr lang="en-US" sz="2800" dirty="0"/>
          </a:p>
        </p:txBody>
      </p:sp>
      <p:pic>
        <p:nvPicPr>
          <p:cNvPr id="3" name="Picture 2" descr="Screen Shot 2019-06-29 at 2.4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377" y="2525320"/>
            <a:ext cx="4320624" cy="2610010"/>
          </a:xfrm>
          <a:prstGeom prst="rect">
            <a:avLst/>
          </a:prstGeom>
        </p:spPr>
      </p:pic>
      <p:pic>
        <p:nvPicPr>
          <p:cNvPr id="4" name="Picture 3" descr="Screen Shot 2019-06-29 at 2.46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320"/>
            <a:ext cx="4333286" cy="261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93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159" y="1457856"/>
            <a:ext cx="8534712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Technocratic optimism clashed </a:t>
            </a:r>
          </a:p>
          <a:p>
            <a:pPr algn="ctr"/>
            <a:r>
              <a:rPr lang="en-US" sz="2800" dirty="0"/>
              <a:t>with environmental pessimism;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cultural separatists fled from culture-less assimilationists,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One </a:t>
            </a:r>
            <a:r>
              <a:rPr lang="en-US" sz="2800" dirty="0" err="1"/>
              <a:t>Worlders</a:t>
            </a:r>
            <a:r>
              <a:rPr lang="en-US" sz="2800" dirty="0"/>
              <a:t> challenged American </a:t>
            </a:r>
            <a:r>
              <a:rPr lang="en-US" sz="2800" dirty="0" err="1"/>
              <a:t>Firsters</a:t>
            </a:r>
            <a:r>
              <a:rPr lang="en-US" sz="2800" dirty="0"/>
              <a:t>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and on and on. </a:t>
            </a:r>
          </a:p>
        </p:txBody>
      </p:sp>
    </p:spTree>
    <p:extLst>
      <p:ext uri="{BB962C8B-B14F-4D97-AF65-F5344CB8AC3E}">
        <p14:creationId xmlns:p14="http://schemas.microsoft.com/office/powerpoint/2010/main" val="2340769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68295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 quickly learned that </a:t>
            </a:r>
          </a:p>
          <a:p>
            <a:pPr algn="ctr"/>
            <a:r>
              <a:rPr lang="en-US" sz="2800" dirty="0"/>
              <a:t>there are millions of differing views of what the future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will be, should be, should not be, could be….</a:t>
            </a:r>
          </a:p>
        </p:txBody>
      </p:sp>
      <p:pic>
        <p:nvPicPr>
          <p:cNvPr id="4" name="Picture 3" descr="Screen Shot 2019-06-29 at 4.56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40" y="0"/>
            <a:ext cx="3068664" cy="2514600"/>
          </a:xfrm>
          <a:prstGeom prst="rect">
            <a:avLst/>
          </a:prstGeom>
        </p:spPr>
      </p:pic>
      <p:pic>
        <p:nvPicPr>
          <p:cNvPr id="5" name="Picture 4" descr="Screen Shot 2019-06-29 at 4.55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" y="0"/>
            <a:ext cx="2766647" cy="2514600"/>
          </a:xfrm>
          <a:prstGeom prst="rect">
            <a:avLst/>
          </a:prstGeom>
        </p:spPr>
      </p:pic>
      <p:pic>
        <p:nvPicPr>
          <p:cNvPr id="6" name="Picture 5" descr="Screen Shot 2019-06-29 at 5.03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5" y="3884177"/>
            <a:ext cx="7541920" cy="297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52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431" y="18403"/>
            <a:ext cx="89385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As I read more and more of them,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each one of these images eventually made </a:t>
            </a:r>
          </a:p>
          <a:p>
            <a:pPr algn="ctr"/>
            <a:r>
              <a:rPr lang="en-US" sz="2800" dirty="0"/>
              <a:t>complete sense to me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</a:t>
            </a:r>
            <a:r>
              <a:rPr lang="en-US" sz="2800" b="1" dirty="0"/>
              <a:t>from within the logic </a:t>
            </a:r>
          </a:p>
          <a:p>
            <a:pPr algn="ctr"/>
            <a:r>
              <a:rPr lang="en-US" sz="2800" b="1" dirty="0"/>
              <a:t>of their own values and perspectives</a:t>
            </a:r>
            <a:r>
              <a:rPr lang="en-US" sz="2800" dirty="0"/>
              <a:t>. 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3" name="Picture 2" descr="Screen Shot 2019-06-30 at 2.17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53459"/>
            <a:ext cx="5353939" cy="310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3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080" y="0"/>
            <a:ext cx="8833519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While some appealed to me more than others, </a:t>
            </a:r>
          </a:p>
          <a:p>
            <a:pPr algn="ctr"/>
            <a:r>
              <a:rPr lang="en-US" sz="2800" dirty="0"/>
              <a:t>and some appealed to me not at all,</a:t>
            </a:r>
          </a:p>
          <a:p>
            <a:pPr algn="ctr"/>
            <a:r>
              <a:rPr lang="en-US" sz="2800" dirty="0"/>
              <a:t> how could I, as a social scientist</a:t>
            </a:r>
          </a:p>
          <a:p>
            <a:pPr algn="ctr"/>
            <a:r>
              <a:rPr lang="en-US" sz="2800" dirty="0"/>
              <a:t> (and bleeding heart liberal),</a:t>
            </a:r>
          </a:p>
          <a:p>
            <a:pPr algn="ctr"/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say that my views of the futures </a:t>
            </a:r>
            <a:r>
              <a:rPr lang="en-US" sz="2800" b="1" dirty="0"/>
              <a:t>would</a:t>
            </a:r>
            <a:r>
              <a:rPr lang="en-US" sz="2800" dirty="0"/>
              <a:t> prevail </a:t>
            </a:r>
          </a:p>
          <a:p>
            <a:pPr algn="ctr"/>
            <a:r>
              <a:rPr lang="en-US" sz="2800" dirty="0"/>
              <a:t>as the “real” future?</a:t>
            </a:r>
          </a:p>
          <a:p>
            <a:pPr algn="ctr"/>
            <a:r>
              <a:rPr lang="en-US" sz="2800" dirty="0"/>
              <a:t> 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Even less how could I say that my preferred futures </a:t>
            </a:r>
          </a:p>
          <a:p>
            <a:pPr algn="ctr"/>
            <a:r>
              <a:rPr lang="en-US" sz="2800" b="1" dirty="0"/>
              <a:t>should</a:t>
            </a:r>
            <a:r>
              <a:rPr lang="en-US" sz="2800" dirty="0"/>
              <a:t> prevail over theirs?</a:t>
            </a:r>
          </a:p>
        </p:txBody>
      </p:sp>
      <p:pic>
        <p:nvPicPr>
          <p:cNvPr id="3" name="Picture 2" descr="Screen Shot 2019-06-30 at 2.22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322" y="2595675"/>
            <a:ext cx="2850678" cy="298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30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782" y="29295"/>
            <a:ext cx="8665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It was my duty </a:t>
            </a:r>
          </a:p>
          <a:p>
            <a:pPr algn="ctr"/>
            <a:r>
              <a:rPr lang="en-US" sz="2800" dirty="0"/>
              <a:t>as an academic and consulting futurist </a:t>
            </a:r>
          </a:p>
          <a:p>
            <a:pPr algn="ctr"/>
            <a:r>
              <a:rPr lang="en-US" sz="2800" dirty="0"/>
              <a:t>to help people engage with many different</a:t>
            </a:r>
          </a:p>
          <a:p>
            <a:pPr algn="ctr"/>
            <a:r>
              <a:rPr lang="en-US" sz="2800" dirty="0"/>
              <a:t> images of the futures;</a:t>
            </a:r>
          </a:p>
        </p:txBody>
      </p:sp>
      <p:pic>
        <p:nvPicPr>
          <p:cNvPr id="6" name="Picture 5" descr="Screen Shot 2019-06-30 at 2.35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78400"/>
            <a:ext cx="3048000" cy="1879600"/>
          </a:xfrm>
          <a:prstGeom prst="rect">
            <a:avLst/>
          </a:prstGeom>
        </p:spPr>
      </p:pic>
      <p:pic>
        <p:nvPicPr>
          <p:cNvPr id="7" name="Picture 6" descr="Screen Shot 2019-06-30 at 2.37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80" y="2128828"/>
            <a:ext cx="4277520" cy="2328872"/>
          </a:xfrm>
          <a:prstGeom prst="rect">
            <a:avLst/>
          </a:prstGeom>
        </p:spPr>
      </p:pic>
      <p:pic>
        <p:nvPicPr>
          <p:cNvPr id="8" name="Picture 7" descr="Screen Shot 2019-06-30 at 2.39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67" y="4457700"/>
            <a:ext cx="3251200" cy="2400300"/>
          </a:xfrm>
          <a:prstGeom prst="rect">
            <a:avLst/>
          </a:prstGeom>
        </p:spPr>
      </p:pic>
      <p:pic>
        <p:nvPicPr>
          <p:cNvPr id="9" name="Picture 8" descr="Screen Shot 2019-06-30 at 2.43.2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6966"/>
            <a:ext cx="3585699" cy="2362762"/>
          </a:xfrm>
          <a:prstGeom prst="rect">
            <a:avLst/>
          </a:prstGeom>
        </p:spPr>
      </p:pic>
      <p:pic>
        <p:nvPicPr>
          <p:cNvPr id="10" name="Picture 9" descr="Screen Shot 2019-06-30 at 2.45.1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43178"/>
            <a:ext cx="2275257" cy="211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33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507" y="2535545"/>
            <a:ext cx="877749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to test their own “naïve” image </a:t>
            </a:r>
          </a:p>
          <a:p>
            <a:pPr algn="ctr"/>
            <a:r>
              <a:rPr lang="en-US" sz="2800" dirty="0"/>
              <a:t>in the light of many other images—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not necessarily to change their minds, </a:t>
            </a:r>
          </a:p>
          <a:p>
            <a:pPr algn="ctr"/>
            <a:r>
              <a:rPr lang="en-US" sz="2800" dirty="0"/>
              <a:t>but rather to help their image of and actions </a:t>
            </a:r>
          </a:p>
          <a:p>
            <a:pPr algn="ctr"/>
            <a:r>
              <a:rPr lang="en-US" sz="2800" dirty="0"/>
              <a:t>towards the future to be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as robust as possible</a:t>
            </a:r>
          </a:p>
          <a:p>
            <a:pPr algn="ctr"/>
            <a:r>
              <a:rPr lang="en-US" sz="2800" dirty="0"/>
              <a:t> whatever “the future” turns out to be; </a:t>
            </a:r>
          </a:p>
          <a:p>
            <a:pPr algn="ctr"/>
            <a:endParaRPr lang="en-US" sz="2800" dirty="0"/>
          </a:p>
        </p:txBody>
      </p:sp>
      <p:pic>
        <p:nvPicPr>
          <p:cNvPr id="3" name="Picture 2" descr="Screen Shot 2019-06-30 at 2.47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54" y="0"/>
            <a:ext cx="4719246" cy="242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99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729" y="2033638"/>
            <a:ext cx="90132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 have been asked to say something about</a:t>
            </a:r>
          </a:p>
          <a:p>
            <a:pPr algn="ctr"/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the evolution of scenarios of Collapse</a:t>
            </a:r>
          </a:p>
          <a:p>
            <a:pPr algn="ctr"/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as I have used them over the years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0482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853" y="1883755"/>
            <a:ext cx="88148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to experience the aspirations and fears of others,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and to consider them in the light of </a:t>
            </a:r>
          </a:p>
          <a:p>
            <a:pPr algn="ctr"/>
            <a:r>
              <a:rPr lang="en-US" sz="2800" dirty="0"/>
              <a:t>one’s own aspirational futures and nightmares</a:t>
            </a:r>
            <a:r>
              <a:rPr lang="en-US" dirty="0"/>
              <a:t>.</a:t>
            </a:r>
          </a:p>
        </p:txBody>
      </p:sp>
      <p:pic>
        <p:nvPicPr>
          <p:cNvPr id="3" name="Picture 2" descr="Screen Shot 2019-06-30 at 3.01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1071"/>
            <a:ext cx="2789858" cy="2726929"/>
          </a:xfrm>
          <a:prstGeom prst="rect">
            <a:avLst/>
          </a:prstGeom>
        </p:spPr>
      </p:pic>
      <p:pic>
        <p:nvPicPr>
          <p:cNvPr id="4" name="Picture 3" descr="Screen Shot 2019-06-30 at 3.03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783" y="4752440"/>
            <a:ext cx="2570218" cy="2119302"/>
          </a:xfrm>
          <a:prstGeom prst="rect">
            <a:avLst/>
          </a:prstGeom>
        </p:spPr>
      </p:pic>
      <p:pic>
        <p:nvPicPr>
          <p:cNvPr id="5" name="Picture 4" descr="Screen Shot 2019-06-30 at 3.06.0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0"/>
            <a:ext cx="2616200" cy="1803400"/>
          </a:xfrm>
          <a:prstGeom prst="rect">
            <a:avLst/>
          </a:prstGeom>
        </p:spPr>
      </p:pic>
      <p:pic>
        <p:nvPicPr>
          <p:cNvPr id="6" name="Picture 5" descr="Screen Shot 2019-06-30 at 3.07.2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464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31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782" y="150681"/>
            <a:ext cx="8901218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 over a period of a few weeks in 1975, </a:t>
            </a:r>
          </a:p>
          <a:p>
            <a:pPr algn="ctr"/>
            <a:r>
              <a:rPr lang="en-US" sz="2800" dirty="0"/>
              <a:t>I literally collected as many images of the future </a:t>
            </a:r>
          </a:p>
          <a:p>
            <a:pPr algn="ctr"/>
            <a:r>
              <a:rPr lang="en-US" sz="2800" dirty="0"/>
              <a:t>that I could find.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I read over them, and contemplated </a:t>
            </a:r>
          </a:p>
          <a:p>
            <a:pPr algn="ctr"/>
            <a:r>
              <a:rPr lang="en-US" sz="2800" dirty="0"/>
              <a:t>how I might reduce the vast array </a:t>
            </a:r>
          </a:p>
          <a:p>
            <a:pPr algn="ctr"/>
            <a:r>
              <a:rPr lang="en-US" sz="2800" dirty="0"/>
              <a:t>to the smallest number of distinct types</a:t>
            </a:r>
            <a:r>
              <a:rPr lang="en-US" dirty="0"/>
              <a:t>. </a:t>
            </a:r>
          </a:p>
        </p:txBody>
      </p:sp>
      <p:pic>
        <p:nvPicPr>
          <p:cNvPr id="3" name="Picture 2" descr="Screen Shot 2019-06-30 at 4.04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115" y="1548925"/>
            <a:ext cx="453815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30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3728"/>
            <a:ext cx="897592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Others in the field were doing something similar at the time.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Michael </a:t>
            </a:r>
            <a:r>
              <a:rPr lang="en-US" sz="2800" dirty="0" err="1"/>
              <a:t>Marien</a:t>
            </a:r>
            <a:r>
              <a:rPr lang="en-US" sz="2800" dirty="0"/>
              <a:t> produced a list of different typologies </a:t>
            </a:r>
          </a:p>
          <a:p>
            <a:pPr algn="ctr"/>
            <a:r>
              <a:rPr lang="en-US" sz="2800" dirty="0"/>
              <a:t>then in vogue</a:t>
            </a:r>
          </a:p>
          <a:p>
            <a:pPr algn="ctr"/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(as well as contesting names for the field),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but none seemed right to me.</a:t>
            </a:r>
          </a:p>
        </p:txBody>
      </p:sp>
      <p:pic>
        <p:nvPicPr>
          <p:cNvPr id="4" name="Picture 3" descr="Screen Shot 2019-06-30 at 4.08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90" y="3836716"/>
            <a:ext cx="3186510" cy="3021284"/>
          </a:xfrm>
          <a:prstGeom prst="rect">
            <a:avLst/>
          </a:prstGeom>
        </p:spPr>
      </p:pic>
      <p:pic>
        <p:nvPicPr>
          <p:cNvPr id="5" name="Picture 4" descr="Screen Shot 2019-06-30 at 4.09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5830"/>
            <a:ext cx="1594912" cy="215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85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7620"/>
            <a:ext cx="90132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Eventually I discovered </a:t>
            </a:r>
          </a:p>
          <a:p>
            <a:pPr algn="ctr"/>
            <a:r>
              <a:rPr lang="en-US" sz="2800" dirty="0"/>
              <a:t>that I had four piles of images in front of me. </a:t>
            </a:r>
          </a:p>
          <a:p>
            <a:pPr algn="ctr"/>
            <a:endParaRPr lang="en-US" sz="2800" dirty="0"/>
          </a:p>
        </p:txBody>
      </p:sp>
      <p:pic>
        <p:nvPicPr>
          <p:cNvPr id="3" name="Picture 2" descr="Screen Shot 2019-06-30 at 4.12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03" y="3661841"/>
            <a:ext cx="34417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39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674"/>
            <a:ext cx="9144000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One was very, very tall (in fact several stacks together).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Another was much smaller, but growing in number.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A third was also smaller than the first,</a:t>
            </a:r>
          </a:p>
          <a:p>
            <a:pPr algn="ctr"/>
            <a:r>
              <a:rPr lang="en-US" sz="2800" dirty="0"/>
              <a:t> but somewhat taller than the second.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And the fourth was not very tall at all, </a:t>
            </a:r>
          </a:p>
          <a:p>
            <a:pPr algn="ctr"/>
            <a:r>
              <a:rPr lang="en-US" sz="2800" dirty="0"/>
              <a:t>but contained images that most people would have called “futuristic”  in contrast with the other three.</a:t>
            </a:r>
          </a:p>
        </p:txBody>
      </p:sp>
      <p:pic>
        <p:nvPicPr>
          <p:cNvPr id="4" name="Picture 3" descr="Screen Shot 2019-06-30 at 4.12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86" y="1611630"/>
            <a:ext cx="4668879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57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106" y="1081268"/>
            <a:ext cx="86841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 initially labeled them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/>
              <a:t>Continued Growth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Collapse</a:t>
            </a:r>
          </a:p>
          <a:p>
            <a:pPr algn="ctr"/>
            <a:r>
              <a:rPr lang="en-US" sz="2800" b="1" dirty="0"/>
              <a:t> </a:t>
            </a:r>
          </a:p>
          <a:p>
            <a:pPr algn="ctr"/>
            <a:r>
              <a:rPr lang="en-US" sz="2800" b="1" dirty="0"/>
              <a:t>Conserver Society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Transformational Society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81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8053"/>
            <a:ext cx="9144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Over the years, </a:t>
            </a:r>
          </a:p>
          <a:p>
            <a:pPr algn="ctr"/>
            <a:r>
              <a:rPr lang="en-US" sz="2800" dirty="0"/>
              <a:t>I asked my graduate students </a:t>
            </a:r>
          </a:p>
          <a:p>
            <a:pPr algn="ctr"/>
            <a:r>
              <a:rPr lang="en-US" sz="2800" dirty="0"/>
              <a:t>and others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to test that typology </a:t>
            </a:r>
          </a:p>
          <a:p>
            <a:pPr algn="ctr"/>
            <a:r>
              <a:rPr lang="en-US" sz="2800" dirty="0"/>
              <a:t>by looking for images of the future that differed entirely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from these four.</a:t>
            </a:r>
          </a:p>
        </p:txBody>
      </p:sp>
      <p:pic>
        <p:nvPicPr>
          <p:cNvPr id="3" name="Picture 2" descr="Screen Shot 2019-06-30 at 4.20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220" y="1670146"/>
            <a:ext cx="3921859" cy="289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63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756" y="83769"/>
            <a:ext cx="86467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So far, I believe it has stood the test of time,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and currently is enjoying a little </a:t>
            </a:r>
            <a:r>
              <a:rPr lang="en-US" sz="2800" dirty="0" err="1"/>
              <a:t>boomlet</a:t>
            </a:r>
            <a:endParaRPr lang="en-US" sz="2800" dirty="0"/>
          </a:p>
          <a:p>
            <a:pPr algn="ctr"/>
            <a:r>
              <a:rPr lang="en-US" sz="2800" dirty="0"/>
              <a:t> as more and more people hear of and use </a:t>
            </a:r>
          </a:p>
          <a:p>
            <a:pPr algn="ctr"/>
            <a:r>
              <a:rPr lang="en-US" sz="2800" dirty="0"/>
              <a:t>(sometimes misuse)</a:t>
            </a:r>
          </a:p>
          <a:p>
            <a:pPr algn="ctr"/>
            <a:r>
              <a:rPr lang="en-US" sz="2800" dirty="0"/>
              <a:t> the typology. </a:t>
            </a:r>
          </a:p>
        </p:txBody>
      </p:sp>
      <p:pic>
        <p:nvPicPr>
          <p:cNvPr id="3" name="Picture 2" descr="Screen Shot 2019-06-30 at 4.23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82" y="2761425"/>
            <a:ext cx="7003319" cy="409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06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611297"/>
            <a:ext cx="8870871" cy="569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Of course, two, even more generic images, are absent: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One could be called </a:t>
            </a:r>
            <a:r>
              <a:rPr lang="en-US" sz="2800" i="1" dirty="0" err="1"/>
              <a:t>Que</a:t>
            </a:r>
            <a:r>
              <a:rPr lang="en-US" sz="2800" i="1" dirty="0"/>
              <a:t> Sera, Sera</a:t>
            </a:r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—the view that the future is flat;</a:t>
            </a:r>
          </a:p>
          <a:p>
            <a:pPr algn="ctr"/>
            <a:r>
              <a:rPr lang="en-US" sz="2800" dirty="0"/>
              <a:t> that there are no important differences</a:t>
            </a:r>
          </a:p>
          <a:p>
            <a:pPr algn="ctr"/>
            <a:r>
              <a:rPr lang="en-US" sz="2800" dirty="0"/>
              <a:t> between past, present and future, </a:t>
            </a:r>
          </a:p>
        </p:txBody>
      </p:sp>
      <p:pic>
        <p:nvPicPr>
          <p:cNvPr id="3" name="Picture 2" descr="Screen Shot 2019-06-30 at 4.29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070"/>
            <a:ext cx="3697752" cy="300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09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6-30 at 4.32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08" y="4295003"/>
            <a:ext cx="3253892" cy="25629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1457" y="827649"/>
            <a:ext cx="8882543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and anyway, </a:t>
            </a:r>
          </a:p>
          <a:p>
            <a:pPr algn="ctr"/>
            <a:r>
              <a:rPr lang="en-US" sz="2800" dirty="0"/>
              <a:t>it is futile,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and probably sacrilegious,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to worry </a:t>
            </a:r>
          </a:p>
          <a:p>
            <a:pPr algn="ctr"/>
            <a:r>
              <a:rPr lang="en-US" sz="2800" dirty="0"/>
              <a:t>about the future.</a:t>
            </a:r>
          </a:p>
        </p:txBody>
      </p:sp>
    </p:spTree>
    <p:extLst>
      <p:ext uri="{BB962C8B-B14F-4D97-AF65-F5344CB8AC3E}">
        <p14:creationId xmlns:p14="http://schemas.microsoft.com/office/powerpoint/2010/main" val="2913198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431" y="1540335"/>
            <a:ext cx="8702791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In order to do that,</a:t>
            </a:r>
          </a:p>
          <a:p>
            <a:pPr algn="ctr"/>
            <a:r>
              <a:rPr lang="en-US" sz="2800" dirty="0"/>
              <a:t> I need to place them into the context </a:t>
            </a:r>
          </a:p>
          <a:p>
            <a:pPr algn="ctr"/>
            <a:r>
              <a:rPr lang="en-US" sz="2800" dirty="0"/>
              <a:t>of what are now often called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</a:t>
            </a:r>
            <a:r>
              <a:rPr lang="en-US" sz="2800" b="1" i="1" dirty="0"/>
              <a:t>the Four Generic Images of the Futures</a:t>
            </a:r>
          </a:p>
          <a:p>
            <a:pPr algn="ctr"/>
            <a:r>
              <a:rPr lang="en-US" sz="2800" b="1" i="1" dirty="0"/>
              <a:t> of the </a:t>
            </a:r>
            <a:r>
              <a:rPr lang="en-US" sz="2800" b="1" i="1" dirty="0" err="1"/>
              <a:t>Manoa</a:t>
            </a:r>
            <a:r>
              <a:rPr lang="en-US" sz="2800" b="1" i="1" dirty="0"/>
              <a:t> School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0305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5945"/>
            <a:ext cx="870279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“Consider the lilies of the field….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They toil not, neither do they spin,</a:t>
            </a:r>
          </a:p>
          <a:p>
            <a:pPr algn="ctr"/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yet Solomon in all his glory </a:t>
            </a:r>
          </a:p>
          <a:p>
            <a:pPr algn="ctr"/>
            <a:r>
              <a:rPr lang="en-US" sz="2800" dirty="0"/>
              <a:t>was not arrayed like one of these.” </a:t>
            </a:r>
          </a:p>
          <a:p>
            <a:pPr algn="ctr"/>
            <a:endParaRPr lang="en-US" sz="2800" dirty="0"/>
          </a:p>
        </p:txBody>
      </p:sp>
      <p:pic>
        <p:nvPicPr>
          <p:cNvPr id="3" name="Picture 2" descr="Screen Shot 2019-06-30 at 4.40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998" y="1281644"/>
            <a:ext cx="5802056" cy="291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41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5516" y="1169967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“Take no thought for the morrow </a:t>
            </a:r>
          </a:p>
          <a:p>
            <a:pPr algn="ctr"/>
            <a:r>
              <a:rPr lang="en-US" sz="2800" dirty="0"/>
              <a:t>for the morrow shall take thought for the things of itself.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Sufficient unto the day is the evil thereof.”</a:t>
            </a:r>
          </a:p>
          <a:p>
            <a:pPr algn="ctr"/>
            <a:endParaRPr lang="en-US" dirty="0"/>
          </a:p>
        </p:txBody>
      </p:sp>
      <p:pic>
        <p:nvPicPr>
          <p:cNvPr id="3" name="Picture 2" descr="Screen Shot 2019-06-30 at 4.45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4070"/>
            <a:ext cx="26162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80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914" y="4047313"/>
            <a:ext cx="8310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“Whatever will be, will be.”</a:t>
            </a:r>
          </a:p>
        </p:txBody>
      </p:sp>
      <p:pic>
        <p:nvPicPr>
          <p:cNvPr id="3" name="Picture 2" descr="Screen Shot 2019-06-30 at 4.36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135" y="216074"/>
            <a:ext cx="2801327" cy="30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4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431" y="298511"/>
            <a:ext cx="872146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The second traditional image of the future is cyclical,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based on the rhythms of nature,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from the movement of the sun over the heavens</a:t>
            </a:r>
          </a:p>
          <a:p>
            <a:pPr algn="ctr"/>
            <a:r>
              <a:rPr lang="en-US" sz="2800" dirty="0"/>
              <a:t> bringing forever the repetition of  night and day,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4" name="Picture 3" descr="Screen Shot 2019-06-30 at 4.52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115" y="3478334"/>
            <a:ext cx="4762257" cy="337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45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106" y="2791488"/>
            <a:ext cx="87588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and of the four seasons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—“If winter comes, can spring be far behind?—</a:t>
            </a:r>
          </a:p>
        </p:txBody>
      </p:sp>
      <p:pic>
        <p:nvPicPr>
          <p:cNvPr id="3" name="Picture 2" descr="Screen Shot 2019-06-30 at 4.5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726" y="4318000"/>
            <a:ext cx="3886200" cy="2540000"/>
          </a:xfrm>
          <a:prstGeom prst="rect">
            <a:avLst/>
          </a:prstGeom>
        </p:spPr>
      </p:pic>
      <p:pic>
        <p:nvPicPr>
          <p:cNvPr id="4" name="Picture 3" descr="Screen Shot 2019-06-30 at 5.01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77" y="63703"/>
            <a:ext cx="5546628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37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1043"/>
            <a:ext cx="8994596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 or of the alteration of societies between</a:t>
            </a:r>
          </a:p>
          <a:p>
            <a:pPr algn="ctr"/>
            <a:r>
              <a:rPr lang="en-US" sz="2800" dirty="0"/>
              <a:t>“the seven fat years and the seven lean years”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so that nothing gets too bad nor too good,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but cycles endlessly </a:t>
            </a:r>
          </a:p>
          <a:p>
            <a:pPr algn="ctr"/>
            <a:r>
              <a:rPr lang="en-US" sz="2800" dirty="0"/>
              <a:t>around a golden mean.</a:t>
            </a:r>
          </a:p>
        </p:txBody>
      </p:sp>
      <p:pic>
        <p:nvPicPr>
          <p:cNvPr id="3" name="Picture 2" descr="Screen Shot 2019-06-30 at 5.0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19" y="1042979"/>
            <a:ext cx="6088217" cy="2318328"/>
          </a:xfrm>
          <a:prstGeom prst="rect">
            <a:avLst/>
          </a:prstGeom>
        </p:spPr>
      </p:pic>
      <p:pic>
        <p:nvPicPr>
          <p:cNvPr id="5" name="Picture 4" descr="Screen Shot 2019-06-30 at 5.06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90" y="5207000"/>
            <a:ext cx="8049148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22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9404" y="181997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Some seers say that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there are extremely long-cycles of civilizations and eons.</a:t>
            </a:r>
          </a:p>
        </p:txBody>
      </p:sp>
      <p:pic>
        <p:nvPicPr>
          <p:cNvPr id="3" name="Picture 2" descr="Screen Shot 2019-06-30 at 5.1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45" y="3204973"/>
            <a:ext cx="3993127" cy="3461619"/>
          </a:xfrm>
          <a:prstGeom prst="rect">
            <a:avLst/>
          </a:prstGeom>
        </p:spPr>
      </p:pic>
      <p:pic>
        <p:nvPicPr>
          <p:cNvPr id="4" name="Picture 3" descr="Screen Shot 2019-06-30 at 5.16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92" y="0"/>
            <a:ext cx="2196708" cy="27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82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755" y="2481813"/>
            <a:ext cx="89572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But all these are old-fashioned,  </a:t>
            </a:r>
          </a:p>
          <a:p>
            <a:r>
              <a:rPr lang="en-US" sz="2800" dirty="0"/>
              <a:t>pre-industrial, pre-</a:t>
            </a:r>
            <a:r>
              <a:rPr lang="en-US" sz="2800"/>
              <a:t>modern images</a:t>
            </a:r>
          </a:p>
          <a:p>
            <a:r>
              <a:rPr lang="en-US" sz="2800"/>
              <a:t> </a:t>
            </a:r>
            <a:endParaRPr lang="en-US" sz="2800" dirty="0"/>
          </a:p>
          <a:p>
            <a:r>
              <a:rPr lang="en-US" sz="2800" dirty="0"/>
              <a:t>that we modern folks can ignore</a:t>
            </a:r>
            <a:r>
              <a:rPr lang="en-US" dirty="0"/>
              <a:t>.</a:t>
            </a:r>
          </a:p>
        </p:txBody>
      </p:sp>
      <p:pic>
        <p:nvPicPr>
          <p:cNvPr id="3" name="Picture 2" descr="Screen Shot 2019-06-30 at 5.24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2800" cy="2247900"/>
          </a:xfrm>
          <a:prstGeom prst="rect">
            <a:avLst/>
          </a:prstGeom>
        </p:spPr>
      </p:pic>
      <p:pic>
        <p:nvPicPr>
          <p:cNvPr id="4" name="Picture 3" descr="Screen Shot 2019-06-30 at 5.27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97988"/>
            <a:ext cx="3581400" cy="193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800" y="97988"/>
            <a:ext cx="3222566" cy="2149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067" y="2869879"/>
            <a:ext cx="2810933" cy="3992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418405"/>
            <a:ext cx="3249540" cy="243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25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87356"/>
            <a:ext cx="88521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four generic images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are features of all modern and postmodern societies.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4473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0" y="718683"/>
            <a:ext cx="87336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Indeed the existence or nonexistence of these four images</a:t>
            </a:r>
          </a:p>
          <a:p>
            <a:pPr algn="ctr"/>
            <a:r>
              <a:rPr lang="en-US" sz="2800" dirty="0"/>
              <a:t> is one way to distinguish between</a:t>
            </a:r>
          </a:p>
          <a:p>
            <a:pPr algn="ctr"/>
            <a:r>
              <a:rPr lang="en-US" sz="2800" dirty="0"/>
              <a:t> a developed and</a:t>
            </a:r>
          </a:p>
          <a:p>
            <a:pPr algn="ctr"/>
            <a:r>
              <a:rPr lang="en-US" sz="2800" dirty="0"/>
              <a:t> an underdeveloped society. </a:t>
            </a:r>
          </a:p>
        </p:txBody>
      </p:sp>
      <p:pic>
        <p:nvPicPr>
          <p:cNvPr id="3" name="Picture 2" descr="Screen Shot 2019-07-01 at 9.11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63900"/>
            <a:ext cx="2433470" cy="2468996"/>
          </a:xfrm>
          <a:prstGeom prst="rect">
            <a:avLst/>
          </a:prstGeom>
        </p:spPr>
      </p:pic>
      <p:pic>
        <p:nvPicPr>
          <p:cNvPr id="4" name="Picture 3" descr="Screen Shot 2019-07-01 at 9.16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96" y="2534565"/>
            <a:ext cx="2723304" cy="2435475"/>
          </a:xfrm>
          <a:prstGeom prst="rect">
            <a:avLst/>
          </a:prstGeom>
        </p:spPr>
      </p:pic>
      <p:pic>
        <p:nvPicPr>
          <p:cNvPr id="5" name="Picture 4" descr="Screen Shot 2019-07-01 at 9.10.0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67" y="4481743"/>
            <a:ext cx="3832229" cy="237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34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37965"/>
            <a:ext cx="914400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Collapse image of the futures only makes sense</a:t>
            </a:r>
          </a:p>
          <a:p>
            <a:pPr algn="ctr"/>
            <a:r>
              <a:rPr lang="en-US" sz="2800" dirty="0"/>
              <a:t> in relation to the other three,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and all four have co-evolved in content </a:t>
            </a:r>
          </a:p>
          <a:p>
            <a:pPr algn="ctr"/>
            <a:r>
              <a:rPr lang="en-US" sz="2800" dirty="0"/>
              <a:t>and to some extent in basic form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since I first decided on the typology in the early 1970s.</a:t>
            </a:r>
          </a:p>
        </p:txBody>
      </p:sp>
    </p:spTree>
    <p:extLst>
      <p:ext uri="{BB962C8B-B14F-4D97-AF65-F5344CB8AC3E}">
        <p14:creationId xmlns:p14="http://schemas.microsoft.com/office/powerpoint/2010/main" val="8487201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1369" y="0"/>
            <a:ext cx="8975920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It turns out that the first image, </a:t>
            </a:r>
          </a:p>
          <a:p>
            <a:pPr algn="ctr"/>
            <a:r>
              <a:rPr lang="en-US" sz="2800" dirty="0"/>
              <a:t>Continued Growth,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really means Continued Economic Growth,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/>
              <a:t>and is the official image of the future </a:t>
            </a:r>
          </a:p>
          <a:p>
            <a:pPr algn="ctr"/>
            <a:r>
              <a:rPr lang="en-US" sz="2800" b="1" dirty="0"/>
              <a:t>of all modern or developing nations, </a:t>
            </a:r>
          </a:p>
          <a:p>
            <a:pPr algn="ctr"/>
            <a:r>
              <a:rPr lang="en-US" sz="2800" b="1" dirty="0"/>
              <a:t>and of all groups and institutions within them</a:t>
            </a:r>
            <a:r>
              <a:rPr lang="en-US" sz="2800" dirty="0"/>
              <a:t>.  </a:t>
            </a:r>
          </a:p>
        </p:txBody>
      </p:sp>
      <p:pic>
        <p:nvPicPr>
          <p:cNvPr id="3" name="Picture 2" descr="Screen Shot 2019-07-01 at 9.25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7" y="2451100"/>
            <a:ext cx="1654674" cy="2071187"/>
          </a:xfrm>
          <a:prstGeom prst="rect">
            <a:avLst/>
          </a:prstGeom>
        </p:spPr>
      </p:pic>
      <p:pic>
        <p:nvPicPr>
          <p:cNvPr id="4" name="Picture 3" descr="Screen Shot 2019-07-01 at 9.23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7500" cy="2451100"/>
          </a:xfrm>
          <a:prstGeom prst="rect">
            <a:avLst/>
          </a:prstGeom>
        </p:spPr>
      </p:pic>
      <p:pic>
        <p:nvPicPr>
          <p:cNvPr id="6" name="Picture 5" descr="Screen Shot 2019-07-01 at 9.22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869950"/>
            <a:ext cx="59817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3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808" y="2451852"/>
            <a:ext cx="86841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Against this, there are a vast number of images that say Grow is unsustainable and/or undesirable; </a:t>
            </a:r>
          </a:p>
          <a:p>
            <a:pPr algn="ctr"/>
            <a:endParaRPr lang="en-US" sz="2800" dirty="0"/>
          </a:p>
          <a:p>
            <a:r>
              <a:rPr lang="en-US" sz="2800" dirty="0"/>
              <a:t>that mindless growth is destructive </a:t>
            </a:r>
          </a:p>
          <a:p>
            <a:r>
              <a:rPr lang="en-US" sz="2800" dirty="0"/>
              <a:t>of the fundamental processes of life </a:t>
            </a:r>
          </a:p>
          <a:p>
            <a:r>
              <a:rPr lang="en-US" sz="2800" dirty="0"/>
              <a:t>upon which we all depend,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and/or of basic natural or human values that are essential for a good life, or perhaps for any life at all.</a:t>
            </a:r>
          </a:p>
        </p:txBody>
      </p:sp>
      <p:pic>
        <p:nvPicPr>
          <p:cNvPr id="4" name="Picture 3" descr="Screen Shot 2019-07-01 at 9.37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6870" cy="2451852"/>
          </a:xfrm>
          <a:prstGeom prst="rect">
            <a:avLst/>
          </a:prstGeom>
        </p:spPr>
      </p:pic>
      <p:pic>
        <p:nvPicPr>
          <p:cNvPr id="5" name="Picture 4" descr="Screen Shot 2019-07-01 at 4.23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1" y="0"/>
            <a:ext cx="2781300" cy="2527300"/>
          </a:xfrm>
          <a:prstGeom prst="rect">
            <a:avLst/>
          </a:prstGeom>
        </p:spPr>
      </p:pic>
      <p:pic>
        <p:nvPicPr>
          <p:cNvPr id="8" name="Picture 7" descr="Screen Shot 2019-07-01 at 4.29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786" y="3439492"/>
            <a:ext cx="3520214" cy="23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64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2413338"/>
            <a:ext cx="86841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Thus, if Grow continues, society is headed for,</a:t>
            </a:r>
          </a:p>
          <a:p>
            <a:pPr algn="ctr"/>
            <a:r>
              <a:rPr lang="en-US" sz="2800" dirty="0"/>
              <a:t> or in the process of, </a:t>
            </a:r>
          </a:p>
          <a:p>
            <a:pPr algn="ctr"/>
            <a:r>
              <a:rPr lang="en-US" sz="2800" dirty="0"/>
              <a:t>social, environmental, and perhaps spiritual collapse.</a:t>
            </a:r>
          </a:p>
        </p:txBody>
      </p:sp>
      <p:pic>
        <p:nvPicPr>
          <p:cNvPr id="3" name="Picture 2" descr="Screen Shot 2019-07-01 at 9.38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106" y="4726051"/>
            <a:ext cx="3514894" cy="2491138"/>
          </a:xfrm>
          <a:prstGeom prst="rect">
            <a:avLst/>
          </a:prstGeom>
        </p:spPr>
      </p:pic>
      <p:pic>
        <p:nvPicPr>
          <p:cNvPr id="4" name="Picture 3" descr="Screen Shot 2019-07-01 at 9.43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0"/>
            <a:ext cx="3022600" cy="1943100"/>
          </a:xfrm>
          <a:prstGeom prst="rect">
            <a:avLst/>
          </a:prstGeom>
        </p:spPr>
      </p:pic>
      <p:pic>
        <p:nvPicPr>
          <p:cNvPr id="5" name="Picture 4" descr="Screen Shot 2019-07-01 at 9.44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6996" cy="1886345"/>
          </a:xfrm>
          <a:prstGeom prst="rect">
            <a:avLst/>
          </a:prstGeom>
        </p:spPr>
      </p:pic>
      <p:pic>
        <p:nvPicPr>
          <p:cNvPr id="6" name="Picture 5" descr="Screen Shot 2019-07-01 at 9.45.3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6051"/>
            <a:ext cx="3441700" cy="2298700"/>
          </a:xfrm>
          <a:prstGeom prst="rect">
            <a:avLst/>
          </a:prstGeom>
        </p:spPr>
      </p:pic>
      <p:pic>
        <p:nvPicPr>
          <p:cNvPr id="8" name="Picture 7" descr="Screen Shot 2019-07-01 at 9.47.4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4714725"/>
            <a:ext cx="2819400" cy="2184400"/>
          </a:xfrm>
          <a:prstGeom prst="rect">
            <a:avLst/>
          </a:prstGeom>
        </p:spPr>
      </p:pic>
      <p:pic>
        <p:nvPicPr>
          <p:cNvPr id="10" name="Picture 9" descr="Screen Shot 2019-07-01 at 4.42.0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0" y="0"/>
            <a:ext cx="34671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62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32279"/>
            <a:ext cx="89642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specific reasons for the collapse</a:t>
            </a:r>
          </a:p>
          <a:p>
            <a:pPr algn="ctr"/>
            <a:r>
              <a:rPr lang="en-US" sz="2800" dirty="0"/>
              <a:t>vary from time to time and from community to community,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but endless Growth is often an underlying cause.</a:t>
            </a:r>
          </a:p>
        </p:txBody>
      </p:sp>
      <p:pic>
        <p:nvPicPr>
          <p:cNvPr id="5" name="Picture 4" descr="Screen Shot 2019-07-01 at 4.4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29896" cy="2059084"/>
          </a:xfrm>
          <a:prstGeom prst="rect">
            <a:avLst/>
          </a:prstGeom>
        </p:spPr>
      </p:pic>
      <p:pic>
        <p:nvPicPr>
          <p:cNvPr id="6" name="Picture 5" descr="Screen Shot 2019-07-01 at 4.34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00" y="0"/>
            <a:ext cx="2463800" cy="2232279"/>
          </a:xfrm>
          <a:prstGeom prst="rect">
            <a:avLst/>
          </a:prstGeom>
        </p:spPr>
      </p:pic>
      <p:pic>
        <p:nvPicPr>
          <p:cNvPr id="8" name="Picture 7" descr="Screen Shot 2019-07-01 at 4.50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40" y="4048161"/>
            <a:ext cx="5521995" cy="280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894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79285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Since the late 1980s, </a:t>
            </a:r>
          </a:p>
          <a:p>
            <a:pPr algn="ctr"/>
            <a:r>
              <a:rPr lang="en-US" sz="2800" dirty="0"/>
              <a:t>instead of giving my usual “four futures” presentation,</a:t>
            </a:r>
          </a:p>
          <a:p>
            <a:pPr algn="ctr"/>
            <a:r>
              <a:rPr lang="en-US" sz="2800" dirty="0"/>
              <a:t> I occasionally would talk about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Surfing the Tsunami of Change</a:t>
            </a:r>
            <a:r>
              <a:rPr lang="en-US" sz="2800" dirty="0"/>
              <a:t>.</a:t>
            </a:r>
          </a:p>
          <a:p>
            <a:endParaRPr lang="en-US" dirty="0"/>
          </a:p>
          <a:p>
            <a:r>
              <a:rPr lang="en-US" dirty="0"/>
              <a:t>. </a:t>
            </a:r>
          </a:p>
        </p:txBody>
      </p:sp>
      <p:pic>
        <p:nvPicPr>
          <p:cNvPr id="4" name="Picture 3" descr="Screen Shot 2019-07-02 at 2.09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09" y="0"/>
            <a:ext cx="4909953" cy="271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99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669" y="524544"/>
            <a:ext cx="8978331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future is seen as approaching us </a:t>
            </a:r>
          </a:p>
          <a:p>
            <a:pPr algn="ctr"/>
            <a:r>
              <a:rPr lang="en-US" sz="2800" dirty="0"/>
              <a:t>in sets of mighty waves </a:t>
            </a:r>
          </a:p>
          <a:p>
            <a:pPr algn="ctr"/>
            <a:r>
              <a:rPr lang="en-US" sz="2800" dirty="0"/>
              <a:t>that we need to learn how to “surf”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(that is, utilize their power to go where we want to go,</a:t>
            </a:r>
          </a:p>
          <a:p>
            <a:pPr algn="ctr"/>
            <a:r>
              <a:rPr lang="en-US" sz="2800" dirty="0"/>
              <a:t> to the best of our abilities </a:t>
            </a:r>
          </a:p>
          <a:p>
            <a:pPr algn="ctr"/>
            <a:r>
              <a:rPr lang="en-US" sz="2800" dirty="0"/>
              <a:t>and within the limits afforded by the waves). </a:t>
            </a:r>
          </a:p>
          <a:p>
            <a:r>
              <a:rPr lang="en-US" dirty="0"/>
              <a:t> </a:t>
            </a:r>
          </a:p>
        </p:txBody>
      </p:sp>
      <p:pic>
        <p:nvPicPr>
          <p:cNvPr id="3" name="Picture 2" descr="Screen Shot 2019-07-02 at 2.13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3949700"/>
            <a:ext cx="37719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71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930" y="564145"/>
            <a:ext cx="8633188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Tragically, the quality of our political discourse is </a:t>
            </a:r>
          </a:p>
          <a:p>
            <a:pPr algn="ctr"/>
            <a:r>
              <a:rPr lang="en-US" sz="2800" dirty="0"/>
              <a:t>as though we have our backs to the ocean,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and are arguing over </a:t>
            </a:r>
          </a:p>
          <a:p>
            <a:pPr algn="ctr"/>
            <a:r>
              <a:rPr lang="en-US" sz="2800" dirty="0"/>
              <a:t>who forgot to bring the mustard for the hot dogs </a:t>
            </a:r>
          </a:p>
          <a:p>
            <a:pPr algn="ctr"/>
            <a:r>
              <a:rPr lang="en-US" sz="2800" dirty="0"/>
              <a:t>while complaining about </a:t>
            </a:r>
          </a:p>
          <a:p>
            <a:pPr algn="ctr"/>
            <a:r>
              <a:rPr lang="en-US" sz="2800" dirty="0"/>
              <a:t>the sand in the sandwiches </a:t>
            </a:r>
          </a:p>
          <a:p>
            <a:pPr algn="ctr"/>
            <a:r>
              <a:rPr lang="en-US" sz="2800" dirty="0"/>
              <a:t>and ants in the anchovies. </a:t>
            </a:r>
          </a:p>
        </p:txBody>
      </p:sp>
      <p:pic>
        <p:nvPicPr>
          <p:cNvPr id="4" name="Picture 3" descr="Screen Shot 2019-07-02 at 2.04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987800"/>
            <a:ext cx="3581400" cy="2870200"/>
          </a:xfrm>
          <a:prstGeom prst="rect">
            <a:avLst/>
          </a:prstGeom>
        </p:spPr>
      </p:pic>
      <p:pic>
        <p:nvPicPr>
          <p:cNvPr id="5" name="Picture 4" descr="Screen Shot 2019-07-02 at 2.22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6300"/>
            <a:ext cx="40005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69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9025"/>
            <a:ext cx="883567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tsunami are </a:t>
            </a:r>
          </a:p>
          <a:p>
            <a:pPr algn="ctr"/>
            <a:r>
              <a:rPr lang="en-US" sz="2800" dirty="0"/>
              <a:t>population, </a:t>
            </a:r>
          </a:p>
          <a:p>
            <a:pPr algn="ctr"/>
            <a:r>
              <a:rPr lang="en-US" sz="2800" dirty="0"/>
              <a:t>energy, </a:t>
            </a:r>
          </a:p>
          <a:p>
            <a:pPr algn="ctr"/>
            <a:r>
              <a:rPr lang="en-US" sz="2800" dirty="0"/>
              <a:t>economics, </a:t>
            </a:r>
          </a:p>
          <a:p>
            <a:pPr algn="ctr"/>
            <a:r>
              <a:rPr lang="en-US" sz="2800" dirty="0"/>
              <a:t>environment, </a:t>
            </a:r>
          </a:p>
          <a:p>
            <a:pPr algn="ctr"/>
            <a:r>
              <a:rPr lang="en-US" sz="2800" dirty="0"/>
              <a:t>technology, </a:t>
            </a:r>
          </a:p>
          <a:p>
            <a:pPr algn="ctr"/>
            <a:r>
              <a:rPr lang="en-US" sz="2800" dirty="0"/>
              <a:t>culture, and </a:t>
            </a:r>
          </a:p>
          <a:p>
            <a:pPr algn="ctr"/>
            <a:r>
              <a:rPr lang="en-US" sz="2800" dirty="0"/>
              <a:t>governance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--and others, depending on </a:t>
            </a:r>
          </a:p>
          <a:p>
            <a:pPr algn="ctr"/>
            <a:r>
              <a:rPr lang="en-US" sz="2800" dirty="0"/>
              <a:t>the specific concerns of the audience</a:t>
            </a:r>
            <a:r>
              <a:rPr lang="en-US" dirty="0"/>
              <a:t>.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318529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745" y="947538"/>
            <a:ext cx="8522742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More than 15  years ago, </a:t>
            </a:r>
          </a:p>
          <a:p>
            <a:pPr algn="ctr"/>
            <a:r>
              <a:rPr lang="en-US" sz="2800" dirty="0"/>
              <a:t>I reduced those seven or eight tsunami </a:t>
            </a:r>
          </a:p>
          <a:p>
            <a:pPr algn="ctr"/>
            <a:r>
              <a:rPr lang="en-US" sz="2800" dirty="0"/>
              <a:t>to four, </a:t>
            </a:r>
          </a:p>
          <a:p>
            <a:pPr algn="ctr"/>
            <a:r>
              <a:rPr lang="en-US" sz="2800" dirty="0"/>
              <a:t>and relabeled them </a:t>
            </a:r>
          </a:p>
          <a:p>
            <a:pPr algn="ctr"/>
            <a:r>
              <a:rPr lang="en-US" sz="2800" dirty="0"/>
              <a:t>“</a:t>
            </a:r>
            <a:r>
              <a:rPr lang="en-US" sz="2800" b="1" dirty="0"/>
              <a:t>The Unholy Trinity, Plus One.”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dirty="0"/>
              <a:t>The Three “Persons” of the Unholy Trinity are</a:t>
            </a:r>
          </a:p>
          <a:p>
            <a:pPr algn="ctr"/>
            <a:r>
              <a:rPr lang="en-US" sz="2800" dirty="0"/>
              <a:t> the Economy, </a:t>
            </a:r>
          </a:p>
          <a:p>
            <a:pPr algn="ctr"/>
            <a:r>
              <a:rPr lang="en-US" sz="2800" dirty="0"/>
              <a:t>Energy, and </a:t>
            </a:r>
          </a:p>
          <a:p>
            <a:pPr algn="ctr"/>
            <a:r>
              <a:rPr lang="en-US" sz="2800" dirty="0"/>
              <a:t>the Environment.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Plus One is Governance. </a:t>
            </a:r>
          </a:p>
        </p:txBody>
      </p:sp>
    </p:spTree>
    <p:extLst>
      <p:ext uri="{BB962C8B-B14F-4D97-AF65-F5344CB8AC3E}">
        <p14:creationId xmlns:p14="http://schemas.microsoft.com/office/powerpoint/2010/main" val="1526123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115" y="822739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 used the Trinity metaphor because, </a:t>
            </a:r>
          </a:p>
          <a:p>
            <a:pPr algn="ctr"/>
            <a:r>
              <a:rPr lang="en-US" sz="2800" dirty="0"/>
              <a:t>like the Holy Trinity,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the Unholy Trinity is “three in one” and “one in three”,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not three separate entities. </a:t>
            </a:r>
          </a:p>
        </p:txBody>
      </p:sp>
      <p:pic>
        <p:nvPicPr>
          <p:cNvPr id="3" name="Picture 2" descr="Screen Shot 2019-07-02 at 2.46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02" y="3489140"/>
            <a:ext cx="2820115" cy="33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78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2185" y="927206"/>
            <a:ext cx="8460009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Like many people then,</a:t>
            </a:r>
          </a:p>
          <a:p>
            <a:pPr algn="ctr"/>
            <a:r>
              <a:rPr lang="en-US" sz="2800" dirty="0"/>
              <a:t> I entered the futures field in the late 1960s </a:t>
            </a:r>
          </a:p>
          <a:p>
            <a:pPr algn="ctr"/>
            <a:r>
              <a:rPr lang="en-US" sz="2800" dirty="0"/>
              <a:t>with a very positivistic, high-tech, space-age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image of the future,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</a:t>
            </a:r>
          </a:p>
          <a:p>
            <a:pPr algn="ctr"/>
            <a:r>
              <a:rPr lang="en-US" dirty="0"/>
              <a:t>.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78" y="3383811"/>
            <a:ext cx="3634722" cy="347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2648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8760"/>
            <a:ext cx="914400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However, typically,</a:t>
            </a:r>
          </a:p>
          <a:p>
            <a:pPr algn="ctr"/>
            <a:r>
              <a:rPr lang="en-US" sz="2800" dirty="0"/>
              <a:t> one of the three is more “popular” than the other two.</a:t>
            </a:r>
          </a:p>
          <a:p>
            <a:pPr algn="ctr"/>
            <a:r>
              <a:rPr lang="en-US" sz="2800" dirty="0"/>
              <a:t> Fads and fashions in the Holy Trinity have </a:t>
            </a:r>
          </a:p>
          <a:p>
            <a:pPr algn="ctr"/>
            <a:r>
              <a:rPr lang="en-US" sz="2800" dirty="0"/>
              <a:t>come and gone over the ages.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When the US was founded, God the Father, the Creator </a:t>
            </a:r>
          </a:p>
          <a:p>
            <a:pPr algn="ctr"/>
            <a:r>
              <a:rPr lang="en-US" sz="2800" dirty="0"/>
              <a:t>was featured almost exclusively. </a:t>
            </a:r>
          </a:p>
          <a:p>
            <a:pPr algn="ctr"/>
            <a:endParaRPr lang="en-US" sz="2800" dirty="0"/>
          </a:p>
        </p:txBody>
      </p:sp>
      <p:pic>
        <p:nvPicPr>
          <p:cNvPr id="4" name="Picture 3" descr="Screen Shot 2019-07-02 at 2.51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867"/>
            <a:ext cx="3294969" cy="3108813"/>
          </a:xfrm>
          <a:prstGeom prst="rect">
            <a:avLst/>
          </a:prstGeom>
        </p:spPr>
      </p:pic>
      <p:pic>
        <p:nvPicPr>
          <p:cNvPr id="5" name="Picture 4" descr="Screen Shot 2019-07-02 at 2.50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661" y="4572000"/>
            <a:ext cx="21463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481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2995" y="2551837"/>
            <a:ext cx="85669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Jesus became popular </a:t>
            </a:r>
          </a:p>
          <a:p>
            <a:pPr algn="ctr"/>
            <a:r>
              <a:rPr lang="en-US" sz="2800" dirty="0"/>
              <a:t>as a personal friend and advisor </a:t>
            </a:r>
          </a:p>
          <a:p>
            <a:pPr algn="ctr"/>
            <a:r>
              <a:rPr lang="en-US" sz="2800" dirty="0"/>
              <a:t>at various times later, </a:t>
            </a:r>
          </a:p>
          <a:p>
            <a:pPr algn="ctr"/>
            <a:endParaRPr lang="en-US" dirty="0"/>
          </a:p>
        </p:txBody>
      </p:sp>
      <p:pic>
        <p:nvPicPr>
          <p:cNvPr id="3" name="Picture 2" descr="Screen Shot 2019-07-02 at 2.58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0" y="0"/>
            <a:ext cx="2565400" cy="1968500"/>
          </a:xfrm>
          <a:prstGeom prst="rect">
            <a:avLst/>
          </a:prstGeom>
        </p:spPr>
      </p:pic>
      <p:pic>
        <p:nvPicPr>
          <p:cNvPr id="4" name="Picture 3" descr="Screen Shot 2019-07-02 at 2.55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463" y="0"/>
            <a:ext cx="2573537" cy="2410998"/>
          </a:xfrm>
          <a:prstGeom prst="rect">
            <a:avLst/>
          </a:prstGeom>
        </p:spPr>
      </p:pic>
      <p:pic>
        <p:nvPicPr>
          <p:cNvPr id="5" name="Picture 4" descr="Screen Shot 2019-07-02 at 4.26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31" y="4213830"/>
            <a:ext cx="3652169" cy="26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591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7451" y="3105835"/>
            <a:ext cx="8265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while the Spirit is supreme </a:t>
            </a:r>
          </a:p>
          <a:p>
            <a:pPr algn="ctr"/>
            <a:r>
              <a:rPr lang="en-US" sz="2800" dirty="0"/>
              <a:t>during periods of evangelical fervor. </a:t>
            </a:r>
          </a:p>
        </p:txBody>
      </p:sp>
      <p:pic>
        <p:nvPicPr>
          <p:cNvPr id="3" name="Picture 2" descr="Screen Shot 2019-07-02 at 3.00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37" y="-18405"/>
            <a:ext cx="3612263" cy="2282166"/>
          </a:xfrm>
          <a:prstGeom prst="rect">
            <a:avLst/>
          </a:prstGeom>
        </p:spPr>
      </p:pic>
      <p:pic>
        <p:nvPicPr>
          <p:cNvPr id="5" name="Picture 4" descr="Screen Shot 2019-07-02 at 3.03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27" y="4677492"/>
            <a:ext cx="3556000" cy="2209800"/>
          </a:xfrm>
          <a:prstGeom prst="rect">
            <a:avLst/>
          </a:prstGeom>
        </p:spPr>
      </p:pic>
      <p:pic>
        <p:nvPicPr>
          <p:cNvPr id="6" name="Picture 5" descr="Screen Shot 2019-07-02 at 4.20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47708" cy="2425700"/>
          </a:xfrm>
          <a:prstGeom prst="rect">
            <a:avLst/>
          </a:prstGeom>
        </p:spPr>
      </p:pic>
      <p:pic>
        <p:nvPicPr>
          <p:cNvPr id="7" name="Picture 6" descr="Screen Shot 2019-07-02 at 4.19.0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17" y="4624531"/>
            <a:ext cx="3087883" cy="223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452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892" y="2690336"/>
            <a:ext cx="89231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 also with the three members of the Unholy Trinity.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3664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8835672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While the economy, the environment, and energy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should be seen as one--parts of the same thing—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typically they are looked at in isolation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with solutions to the problems of one </a:t>
            </a:r>
          </a:p>
          <a:p>
            <a:pPr algn="ctr"/>
            <a:r>
              <a:rPr lang="en-US" sz="2800" dirty="0"/>
              <a:t>sought in the actions of the others,</a:t>
            </a:r>
          </a:p>
          <a:p>
            <a:pPr algn="ctr"/>
            <a:endParaRPr lang="en-US" sz="2800" dirty="0"/>
          </a:p>
          <a:p>
            <a:r>
              <a:rPr lang="en-US" sz="2800" dirty="0"/>
              <a:t>as the problems seemingly rise</a:t>
            </a:r>
          </a:p>
        </p:txBody>
      </p:sp>
      <p:pic>
        <p:nvPicPr>
          <p:cNvPr id="3" name="Picture 2" descr="Screen Shot 2019-07-02 at 4.34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09" y="1391022"/>
            <a:ext cx="2776391" cy="2150010"/>
          </a:xfrm>
          <a:prstGeom prst="rect">
            <a:avLst/>
          </a:prstGeom>
        </p:spPr>
      </p:pic>
      <p:pic>
        <p:nvPicPr>
          <p:cNvPr id="4" name="Picture 3" descr="Screen Shot 2019-07-02 at 4.32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71" y="1320763"/>
            <a:ext cx="2501900" cy="2220269"/>
          </a:xfrm>
          <a:prstGeom prst="rect">
            <a:avLst/>
          </a:prstGeom>
        </p:spPr>
      </p:pic>
      <p:pic>
        <p:nvPicPr>
          <p:cNvPr id="6" name="Picture 5" descr="Screen Shot 2019-07-02 at 4.29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830"/>
            <a:ext cx="3175000" cy="19994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0" y="6294032"/>
            <a:ext cx="44186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 one              by                  one. </a:t>
            </a:r>
          </a:p>
        </p:txBody>
      </p:sp>
    </p:spTree>
    <p:extLst>
      <p:ext uri="{BB962C8B-B14F-4D97-AF65-F5344CB8AC3E}">
        <p14:creationId xmlns:p14="http://schemas.microsoft.com/office/powerpoint/2010/main" val="15339413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669" y="2828836"/>
            <a:ext cx="8978331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When I first wrote about them, </a:t>
            </a:r>
          </a:p>
          <a:p>
            <a:pPr algn="ctr"/>
            <a:r>
              <a:rPr lang="en-US" sz="2800" dirty="0"/>
              <a:t>energy insufficiency, </a:t>
            </a:r>
          </a:p>
          <a:p>
            <a:pPr algn="ctr"/>
            <a:r>
              <a:rPr lang="en-US" sz="2800" dirty="0"/>
              <a:t>as in Peak Oil, </a:t>
            </a:r>
          </a:p>
          <a:p>
            <a:pPr algn="ctr"/>
            <a:r>
              <a:rPr lang="en-US" sz="2800" dirty="0"/>
              <a:t>was on everyone’s minds.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That faded, </a:t>
            </a:r>
          </a:p>
          <a:p>
            <a:pPr algn="ctr"/>
            <a:r>
              <a:rPr lang="en-US" sz="2800" dirty="0"/>
              <a:t>and remains near zero</a:t>
            </a:r>
          </a:p>
          <a:p>
            <a:pPr algn="ctr"/>
            <a:r>
              <a:rPr lang="en-US" sz="2800" dirty="0"/>
              <a:t> in concern now. </a:t>
            </a:r>
          </a:p>
        </p:txBody>
      </p:sp>
      <p:pic>
        <p:nvPicPr>
          <p:cNvPr id="4" name="Picture 3" descr="Screen Shot 2019-07-02 at 4.47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50726" cy="2828836"/>
          </a:xfrm>
          <a:prstGeom prst="rect">
            <a:avLst/>
          </a:prstGeom>
        </p:spPr>
      </p:pic>
      <p:pic>
        <p:nvPicPr>
          <p:cNvPr id="5" name="Picture 4" descr="Screen Shot 2019-07-02 at 4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900" y="4572000"/>
            <a:ext cx="26461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797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892" y="204791"/>
            <a:ext cx="892310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Next, the economy loomed large with the Great Recession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but faded with the so-called “recovery”,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as the “debate” over climate change began heating up. </a:t>
            </a:r>
          </a:p>
          <a:p>
            <a:pPr algn="ctr"/>
            <a:endParaRPr lang="en-US" sz="2800" dirty="0"/>
          </a:p>
          <a:p>
            <a:pPr algn="ctr"/>
            <a:r>
              <a:rPr lang="en-US" dirty="0"/>
              <a:t>. </a:t>
            </a:r>
          </a:p>
        </p:txBody>
      </p:sp>
      <p:pic>
        <p:nvPicPr>
          <p:cNvPr id="3" name="Picture 2" descr="Screen Shot 2019-07-02 at 4.5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93" y="772992"/>
            <a:ext cx="3597031" cy="1955800"/>
          </a:xfrm>
          <a:prstGeom prst="rect">
            <a:avLst/>
          </a:prstGeom>
        </p:spPr>
      </p:pic>
      <p:pic>
        <p:nvPicPr>
          <p:cNvPr id="4" name="Picture 3" descr="Screen Shot 2019-07-02 at 4.54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602"/>
            <a:ext cx="3258154" cy="1955800"/>
          </a:xfrm>
          <a:prstGeom prst="rect">
            <a:avLst/>
          </a:prstGeom>
        </p:spPr>
      </p:pic>
      <p:pic>
        <p:nvPicPr>
          <p:cNvPr id="5" name="Picture 4" descr="Screen Shot 2019-07-02 at 4.58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17" y="1046602"/>
            <a:ext cx="2663683" cy="2042037"/>
          </a:xfrm>
          <a:prstGeom prst="rect">
            <a:avLst/>
          </a:prstGeom>
        </p:spPr>
      </p:pic>
      <p:pic>
        <p:nvPicPr>
          <p:cNvPr id="6" name="Picture 5" descr="Screen Shot 2019-07-02 at 5.04.4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4851400"/>
            <a:ext cx="3530600" cy="2006600"/>
          </a:xfrm>
          <a:prstGeom prst="rect">
            <a:avLst/>
          </a:prstGeom>
        </p:spPr>
      </p:pic>
      <p:pic>
        <p:nvPicPr>
          <p:cNvPr id="7" name="Picture 6" descr="Screen Shot 2019-07-02 at 5.04.0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300"/>
            <a:ext cx="3390900" cy="1917700"/>
          </a:xfrm>
          <a:prstGeom prst="rect">
            <a:avLst/>
          </a:prstGeom>
        </p:spPr>
      </p:pic>
      <p:pic>
        <p:nvPicPr>
          <p:cNvPr id="8" name="Picture 7" descr="Screen Shot 2019-07-02 at 5.02.1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4699000"/>
            <a:ext cx="22225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072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7732" y="0"/>
            <a:ext cx="9144000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For a long time, </a:t>
            </a:r>
          </a:p>
          <a:p>
            <a:pPr algn="ctr"/>
            <a:r>
              <a:rPr lang="en-US" sz="2800" dirty="0"/>
              <a:t>most people viewed as</a:t>
            </a:r>
          </a:p>
          <a:p>
            <a:pPr algn="ctr"/>
            <a:r>
              <a:rPr lang="en-US" sz="2800" b="1" dirty="0"/>
              <a:t>unpatriotic lunacy</a:t>
            </a:r>
          </a:p>
          <a:p>
            <a:pPr algn="ctr"/>
            <a:r>
              <a:rPr lang="en-US" sz="2800" dirty="0"/>
              <a:t> my warnings about the inability </a:t>
            </a:r>
          </a:p>
          <a:p>
            <a:pPr algn="ctr"/>
            <a:r>
              <a:rPr lang="en-US" sz="2800" dirty="0"/>
              <a:t>of most governments to govern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until suddenly it was on everyone’s lips.</a:t>
            </a:r>
          </a:p>
        </p:txBody>
      </p:sp>
      <p:pic>
        <p:nvPicPr>
          <p:cNvPr id="3" name="Picture 2" descr="Screen Shot 2019-07-02 at 5.16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12" y="4330701"/>
            <a:ext cx="3039455" cy="2527300"/>
          </a:xfrm>
          <a:prstGeom prst="rect">
            <a:avLst/>
          </a:prstGeom>
        </p:spPr>
      </p:pic>
      <p:pic>
        <p:nvPicPr>
          <p:cNvPr id="4" name="Picture 3" descr="Screen Shot 2019-07-02 at 5.15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92"/>
            <a:ext cx="1711911" cy="2678348"/>
          </a:xfrm>
          <a:prstGeom prst="rect">
            <a:avLst/>
          </a:prstGeom>
        </p:spPr>
      </p:pic>
      <p:pic>
        <p:nvPicPr>
          <p:cNvPr id="5" name="Picture 4" descr="Screen Shot 2019-07-02 at 5.14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3722524"/>
            <a:ext cx="3098800" cy="2425700"/>
          </a:xfrm>
          <a:prstGeom prst="rect">
            <a:avLst/>
          </a:prstGeom>
        </p:spPr>
      </p:pic>
      <p:pic>
        <p:nvPicPr>
          <p:cNvPr id="6" name="Picture 5" descr="Screen Shot 2019-07-02 at 5.12.2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2251"/>
            <a:ext cx="2933700" cy="1879600"/>
          </a:xfrm>
          <a:prstGeom prst="rect">
            <a:avLst/>
          </a:prstGeom>
        </p:spPr>
      </p:pic>
      <p:pic>
        <p:nvPicPr>
          <p:cNvPr id="7" name="Picture 6" descr="Screen Shot 2019-07-02 at 5.11.5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7900"/>
            <a:ext cx="2667000" cy="2070100"/>
          </a:xfrm>
          <a:prstGeom prst="rect">
            <a:avLst/>
          </a:prstGeom>
        </p:spPr>
      </p:pic>
      <p:pic>
        <p:nvPicPr>
          <p:cNvPr id="8" name="Picture 7" descr="Screen Shot 2019-07-02 at 5.11.0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68" y="3718"/>
            <a:ext cx="2076500" cy="2149616"/>
          </a:xfrm>
          <a:prstGeom prst="rect">
            <a:avLst/>
          </a:prstGeom>
        </p:spPr>
      </p:pic>
      <p:pic>
        <p:nvPicPr>
          <p:cNvPr id="9" name="Picture 8" descr="Screen Shot 2019-07-02 at 5.09.52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913" y="2153335"/>
            <a:ext cx="1652087" cy="21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50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892" y="2346615"/>
            <a:ext cx="89231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Concern for energy will rise again, </a:t>
            </a:r>
          </a:p>
          <a:p>
            <a:pPr algn="ctr"/>
            <a:r>
              <a:rPr lang="en-US" sz="2800" dirty="0"/>
              <a:t>when the destructive </a:t>
            </a:r>
            <a:r>
              <a:rPr lang="en-US" sz="2800" dirty="0" err="1"/>
              <a:t>fracking</a:t>
            </a:r>
            <a:r>
              <a:rPr lang="en-US" sz="2800" dirty="0"/>
              <a:t> </a:t>
            </a:r>
            <a:r>
              <a:rPr lang="en-US" sz="2800" dirty="0" err="1"/>
              <a:t>boomlet</a:t>
            </a:r>
            <a:r>
              <a:rPr lang="en-US" sz="2800" dirty="0"/>
              <a:t> fades,</a:t>
            </a:r>
          </a:p>
          <a:p>
            <a:pPr algn="ctr"/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but all three are always in evidence </a:t>
            </a:r>
          </a:p>
          <a:p>
            <a:pPr algn="ctr"/>
            <a:r>
              <a:rPr lang="en-US" sz="2800" dirty="0"/>
              <a:t>to those who have eyes to see and ears to hear. </a:t>
            </a:r>
          </a:p>
        </p:txBody>
      </p:sp>
      <p:pic>
        <p:nvPicPr>
          <p:cNvPr id="5" name="Picture 4" descr="Screen Shot 2019-07-02 at 5.32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906" y="0"/>
            <a:ext cx="5039094" cy="2483381"/>
          </a:xfrm>
          <a:prstGeom prst="rect">
            <a:avLst/>
          </a:prstGeom>
        </p:spPr>
      </p:pic>
      <p:pic>
        <p:nvPicPr>
          <p:cNvPr id="6" name="Picture 5" descr="Screen Shot 2019-07-02 at 5.23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54400" cy="1943100"/>
          </a:xfrm>
          <a:prstGeom prst="rect">
            <a:avLst/>
          </a:prstGeom>
        </p:spPr>
      </p:pic>
      <p:pic>
        <p:nvPicPr>
          <p:cNvPr id="7" name="Picture 6" descr="Screen Shot 2019-07-02 at 5.46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116" y="4812674"/>
            <a:ext cx="3314700" cy="1960290"/>
          </a:xfrm>
          <a:prstGeom prst="rect">
            <a:avLst/>
          </a:prstGeom>
        </p:spPr>
      </p:pic>
      <p:pic>
        <p:nvPicPr>
          <p:cNvPr id="8" name="Picture 7" descr="Screen Shot 2019-07-02 at 5.44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16" y="4917474"/>
            <a:ext cx="2663184" cy="1939871"/>
          </a:xfrm>
          <a:prstGeom prst="rect">
            <a:avLst/>
          </a:prstGeom>
        </p:spPr>
      </p:pic>
      <p:pic>
        <p:nvPicPr>
          <p:cNvPr id="9" name="Picture 8" descr="Screen Shot 2019-07-02 at 5.49.2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0415"/>
            <a:ext cx="2963632" cy="19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63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33759" y="336804"/>
            <a:ext cx="49102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Both the tsunami and the trinity are my ways of highlighting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the possibilities of collapse and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the urgency of addressing them.</a:t>
            </a:r>
          </a:p>
        </p:txBody>
      </p:sp>
      <p:pic>
        <p:nvPicPr>
          <p:cNvPr id="4" name="Picture 3" descr="Screen Shot 2019-07-02 at 2.08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10" y="3913669"/>
            <a:ext cx="4339690" cy="2944331"/>
          </a:xfrm>
          <a:prstGeom prst="rect">
            <a:avLst/>
          </a:prstGeom>
        </p:spPr>
      </p:pic>
      <p:pic>
        <p:nvPicPr>
          <p:cNvPr id="5" name="Picture 4" descr="Screen Shot 2019-07-02 at 2.09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884015" cy="283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3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457" y="4872076"/>
            <a:ext cx="87214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and with the certainty that </a:t>
            </a:r>
          </a:p>
          <a:p>
            <a:pPr algn="ctr"/>
            <a:r>
              <a:rPr lang="en-US" sz="2800" dirty="0"/>
              <a:t>I could develop computer models</a:t>
            </a:r>
          </a:p>
          <a:p>
            <a:pPr algn="ctr"/>
            <a:r>
              <a:rPr lang="en-US" sz="2800" dirty="0"/>
              <a:t> that would enable me </a:t>
            </a:r>
          </a:p>
          <a:p>
            <a:pPr algn="ctr"/>
            <a:r>
              <a:rPr lang="en-US" sz="2800" dirty="0"/>
              <a:t>to “predict” THE future.</a:t>
            </a:r>
          </a:p>
        </p:txBody>
      </p:sp>
      <p:pic>
        <p:nvPicPr>
          <p:cNvPr id="4" name="Picture 3" descr="Screen Shot 2019-06-29 at 1.34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" y="0"/>
            <a:ext cx="5227418" cy="467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258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755" y="1710476"/>
            <a:ext cx="8957245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/>
              <a:t>Collapse appears to be challenging Grow </a:t>
            </a:r>
          </a:p>
          <a:p>
            <a:pPr algn="r"/>
            <a:r>
              <a:rPr lang="en-US" sz="2800" dirty="0"/>
              <a:t>for popularity now.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 However, many people realize that</a:t>
            </a:r>
          </a:p>
          <a:p>
            <a:r>
              <a:rPr lang="en-US" sz="2800" dirty="0"/>
              <a:t>—by sweeping away old institutions, </a:t>
            </a:r>
          </a:p>
          <a:p>
            <a:r>
              <a:rPr lang="en-US" sz="2800" dirty="0"/>
              <a:t>values, and actors—</a:t>
            </a:r>
          </a:p>
          <a:p>
            <a:endParaRPr lang="en-US" sz="2800" dirty="0"/>
          </a:p>
          <a:p>
            <a:r>
              <a:rPr lang="en-US" sz="2800" b="1" dirty="0"/>
              <a:t>collapse provides a wonderful opportunity </a:t>
            </a:r>
          </a:p>
          <a:p>
            <a:r>
              <a:rPr lang="en-US" sz="2800" b="1" dirty="0"/>
              <a:t>for “new beginnings</a:t>
            </a:r>
            <a:r>
              <a:rPr lang="en-US" sz="2800" dirty="0"/>
              <a:t>”, </a:t>
            </a:r>
          </a:p>
        </p:txBody>
      </p:sp>
      <p:pic>
        <p:nvPicPr>
          <p:cNvPr id="3" name="Picture 2" descr="Screen Shot 2019-07-03 at 8.47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20"/>
            <a:ext cx="2743200" cy="2527300"/>
          </a:xfrm>
          <a:prstGeom prst="rect">
            <a:avLst/>
          </a:prstGeom>
        </p:spPr>
      </p:pic>
      <p:pic>
        <p:nvPicPr>
          <p:cNvPr id="4" name="Picture 3" descr="Screen Shot 2019-07-03 at 8.43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700" y="3296309"/>
            <a:ext cx="2532300" cy="35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096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080" y="3105835"/>
            <a:ext cx="8975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and so I now often label it “Collapse/New Beginnings” </a:t>
            </a:r>
          </a:p>
          <a:p>
            <a:pPr algn="ctr"/>
            <a:r>
              <a:rPr lang="en-US" sz="2800" dirty="0"/>
              <a:t>to highlight that awareness.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080" y="595953"/>
            <a:ext cx="83250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“New beginnings” within a new normal for the four futures</a:t>
            </a:r>
          </a:p>
          <a:p>
            <a:endParaRPr lang="en-US" sz="2400" dirty="0"/>
          </a:p>
          <a:p>
            <a:r>
              <a:rPr lang="en-US" dirty="0"/>
              <a:t>Jim Dator</a:t>
            </a:r>
          </a:p>
          <a:p>
            <a:endParaRPr lang="en-US" dirty="0"/>
          </a:p>
          <a:p>
            <a:r>
              <a:rPr lang="en-US" i="1" dirty="0"/>
              <a:t>foresight </a:t>
            </a:r>
            <a:r>
              <a:rPr lang="en-US" dirty="0"/>
              <a:t>VOL. 16 NO. 6, 2014, pp. 496-511, © Emerald Group Publishing Limited, </a:t>
            </a:r>
          </a:p>
          <a:p>
            <a:r>
              <a:rPr lang="en-US" dirty="0"/>
              <a:t>ISSN 1463-6689</a:t>
            </a:r>
          </a:p>
        </p:txBody>
      </p:sp>
    </p:spTree>
    <p:extLst>
      <p:ext uri="{BB962C8B-B14F-4D97-AF65-F5344CB8AC3E}">
        <p14:creationId xmlns:p14="http://schemas.microsoft.com/office/powerpoint/2010/main" val="14584564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729" y="52664"/>
            <a:ext cx="8777493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In order to prevent collapse, </a:t>
            </a:r>
          </a:p>
          <a:p>
            <a:pPr algn="ctr"/>
            <a:r>
              <a:rPr lang="en-US" sz="2800" dirty="0"/>
              <a:t>and/or recover values</a:t>
            </a:r>
          </a:p>
          <a:p>
            <a:pPr algn="ctr"/>
            <a:r>
              <a:rPr lang="en-US" sz="2800" dirty="0"/>
              <a:t> essential to life, </a:t>
            </a:r>
          </a:p>
          <a:p>
            <a:pPr algn="ctr"/>
            <a:r>
              <a:rPr lang="en-US" sz="2800" dirty="0"/>
              <a:t>others argue that humans need</a:t>
            </a:r>
          </a:p>
          <a:p>
            <a:pPr algn="ctr"/>
            <a:r>
              <a:rPr lang="en-US" sz="2800" dirty="0"/>
              <a:t> to cease doing things </a:t>
            </a:r>
          </a:p>
          <a:p>
            <a:pPr algn="ctr"/>
            <a:r>
              <a:rPr lang="en-US" sz="2800" dirty="0"/>
              <a:t>that lead to collapse.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/>
              <a:t> We must restore practices </a:t>
            </a:r>
          </a:p>
          <a:p>
            <a:pPr algn="ctr"/>
            <a:r>
              <a:rPr lang="en-US" sz="2800" dirty="0"/>
              <a:t>that were abandoned or forgotten,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/>
              <a:t>and/or adopt new values that will permit us to thrive</a:t>
            </a:r>
            <a:r>
              <a:rPr lang="en-US" sz="2800" dirty="0"/>
              <a:t>.</a:t>
            </a:r>
            <a:endParaRPr lang="en-US" dirty="0"/>
          </a:p>
        </p:txBody>
      </p:sp>
      <p:pic>
        <p:nvPicPr>
          <p:cNvPr id="3" name="Picture 2" descr="Screen Shot 2019-07-04 at 4.47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86" y="4884758"/>
            <a:ext cx="4830713" cy="1973242"/>
          </a:xfrm>
          <a:prstGeom prst="rect">
            <a:avLst/>
          </a:prstGeom>
        </p:spPr>
      </p:pic>
      <p:pic>
        <p:nvPicPr>
          <p:cNvPr id="4" name="Picture 3" descr="Screen Shot 2019-07-04 at 4.46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06371" cy="28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591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729" y="104442"/>
            <a:ext cx="8609413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 originally labeled that view, “Conserver Society” </a:t>
            </a:r>
          </a:p>
          <a:p>
            <a:pPr algn="ctr"/>
            <a:r>
              <a:rPr lang="en-US" sz="2800" dirty="0"/>
              <a:t>because I was in Canada at the time, </a:t>
            </a:r>
          </a:p>
          <a:p>
            <a:pPr algn="ctr"/>
            <a:r>
              <a:rPr lang="en-US" sz="2800" dirty="0"/>
              <a:t>working with the National Science Council of Canada,</a:t>
            </a:r>
            <a:br>
              <a:rPr lang="en-US" sz="2800" dirty="0"/>
            </a:br>
            <a:r>
              <a:rPr lang="en-US" sz="2800" dirty="0"/>
              <a:t> on a project aimed at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/>
              <a:t>converting the entire nation </a:t>
            </a:r>
          </a:p>
          <a:p>
            <a:pPr algn="ctr"/>
            <a:r>
              <a:rPr lang="en-US" sz="2800" b="1" dirty="0"/>
              <a:t>from a wasteful Consumer Society </a:t>
            </a:r>
          </a:p>
          <a:p>
            <a:pPr algn="ctr"/>
            <a:r>
              <a:rPr lang="en-US" sz="2800" b="1" dirty="0"/>
              <a:t>into a sustainable Conserver Society</a:t>
            </a:r>
            <a:r>
              <a:rPr lang="en-US" sz="28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520" y="3643874"/>
            <a:ext cx="2320479" cy="3214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62"/>
            <a:ext cx="2277811" cy="3073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243" y="3688506"/>
            <a:ext cx="2501962" cy="316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531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484" y="284671"/>
            <a:ext cx="86467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I later renamed this image, </a:t>
            </a:r>
          </a:p>
          <a:p>
            <a:pPr algn="ctr"/>
            <a:r>
              <a:rPr lang="en-US" sz="2800" b="1" dirty="0"/>
              <a:t>“Discipline”</a:t>
            </a:r>
            <a:r>
              <a:rPr lang="en-US" sz="2800" dirty="0"/>
              <a:t>,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to broaden the scope beyond environmental concerns</a:t>
            </a:r>
          </a:p>
          <a:p>
            <a:pPr algn="ctr"/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as well as to capture the belief that </a:t>
            </a:r>
          </a:p>
          <a:p>
            <a:pPr algn="ctr"/>
            <a:r>
              <a:rPr lang="en-US" sz="2800" dirty="0"/>
              <a:t>restraint and self-discipline that</a:t>
            </a:r>
          </a:p>
          <a:p>
            <a:pPr algn="ctr"/>
            <a:r>
              <a:rPr lang="en-US" sz="2800" dirty="0"/>
              <a:t>embraces values and behaviors </a:t>
            </a:r>
          </a:p>
          <a:p>
            <a:pPr algn="ctr"/>
            <a:r>
              <a:rPr lang="en-US" sz="2800" dirty="0"/>
              <a:t>other than economic growth </a:t>
            </a:r>
          </a:p>
          <a:p>
            <a:pPr algn="ctr"/>
            <a:r>
              <a:rPr lang="en-US" sz="2800" dirty="0"/>
              <a:t>is essential.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5876"/>
            <a:ext cx="5001087" cy="2198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087" y="4713100"/>
            <a:ext cx="4142913" cy="21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263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729" y="474529"/>
            <a:ext cx="88521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Discipline need not mean behavior that is </a:t>
            </a:r>
          </a:p>
          <a:p>
            <a:pPr algn="ctr"/>
            <a:r>
              <a:rPr lang="en-US" sz="2800" dirty="0"/>
              <a:t>forced upon people </a:t>
            </a:r>
          </a:p>
          <a:p>
            <a:pPr algn="ctr"/>
            <a:r>
              <a:rPr lang="en-US" sz="2800" dirty="0"/>
              <a:t>by an autocrat or dictator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--though this might sometimes be necessary.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383" y="3790791"/>
            <a:ext cx="4298462" cy="3067209"/>
          </a:xfrm>
          <a:prstGeom prst="rect">
            <a:avLst/>
          </a:prstGeom>
        </p:spPr>
      </p:pic>
      <p:pic>
        <p:nvPicPr>
          <p:cNvPr id="6" name="Picture 5" descr="Screen Shot 2019-07-13 at 3.55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845" y="2721298"/>
            <a:ext cx="2618155" cy="4157313"/>
          </a:xfrm>
          <a:prstGeom prst="rect">
            <a:avLst/>
          </a:prstGeom>
        </p:spPr>
      </p:pic>
      <p:pic>
        <p:nvPicPr>
          <p:cNvPr id="5" name="Picture 4" descr="t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8309"/>
            <a:ext cx="2028360" cy="320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339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2833"/>
            <a:ext cx="887087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Discipline primarily means self-discipline, </a:t>
            </a:r>
          </a:p>
          <a:p>
            <a:endParaRPr lang="en-US" sz="2800" dirty="0"/>
          </a:p>
          <a:p>
            <a:r>
              <a:rPr lang="en-US" sz="2800" dirty="0"/>
              <a:t>similar to what a person agrees to </a:t>
            </a:r>
          </a:p>
          <a:p>
            <a:r>
              <a:rPr lang="en-US" sz="2800" dirty="0"/>
              <a:t>when joining a religious order </a:t>
            </a:r>
          </a:p>
          <a:p>
            <a:endParaRPr lang="en-US" sz="2800" dirty="0"/>
          </a:p>
          <a:p>
            <a:r>
              <a:rPr lang="en-US" sz="2800" dirty="0"/>
              <a:t>that requires one freely, willingly, and eagerly</a:t>
            </a:r>
          </a:p>
          <a:p>
            <a:r>
              <a:rPr lang="en-US" sz="2800" dirty="0"/>
              <a:t>to give up certain practices and adopt others </a:t>
            </a:r>
          </a:p>
          <a:p>
            <a:r>
              <a:rPr lang="en-US" sz="2800" dirty="0"/>
              <a:t>for the greater good of ones’ self and others.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013" y="0"/>
            <a:ext cx="2351987" cy="3632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8745"/>
            <a:ext cx="2108846" cy="3169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0" y="4533900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044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049" y="198794"/>
            <a:ext cx="85669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The image of a Transformational Society</a:t>
            </a:r>
          </a:p>
          <a:p>
            <a:pPr algn="ctr"/>
            <a:r>
              <a:rPr lang="en-US" sz="2800" dirty="0"/>
              <a:t> has always had two versions,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one is High Tech</a:t>
            </a:r>
          </a:p>
          <a:p>
            <a:pPr algn="ctr"/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and the other is High Spirit.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7934"/>
            <a:ext cx="4458418" cy="3500066"/>
          </a:xfrm>
          <a:prstGeom prst="rect">
            <a:avLst/>
          </a:prstGeom>
        </p:spPr>
      </p:pic>
      <p:pic>
        <p:nvPicPr>
          <p:cNvPr id="5" name="Picture 4" descr="Screen Shot 2019-07-03 at 9.30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3357934"/>
            <a:ext cx="4902200" cy="350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947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680" y="326368"/>
            <a:ext cx="84258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high tech version stresses </a:t>
            </a:r>
          </a:p>
          <a:p>
            <a:pPr algn="ctr"/>
            <a:r>
              <a:rPr lang="en-US" sz="2800" dirty="0"/>
              <a:t>the transformative power of technologies,</a:t>
            </a:r>
          </a:p>
        </p:txBody>
      </p:sp>
      <p:pic>
        <p:nvPicPr>
          <p:cNvPr id="3" name="Picture 2" descr="Screen Shot 2019-07-03 at 9.27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9" y="4014225"/>
            <a:ext cx="5693854" cy="2837342"/>
          </a:xfrm>
          <a:prstGeom prst="rect">
            <a:avLst/>
          </a:prstGeom>
        </p:spPr>
      </p:pic>
      <p:pic>
        <p:nvPicPr>
          <p:cNvPr id="4" name="Picture 3" descr="Screen Shot 2019-07-13 at 3.59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803400"/>
            <a:ext cx="31496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696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891" y="2244319"/>
            <a:ext cx="86476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while high spirit reflects religious,</a:t>
            </a:r>
          </a:p>
          <a:p>
            <a:pPr algn="ctr"/>
            <a:r>
              <a:rPr lang="en-US" sz="2800" dirty="0"/>
              <a:t>New Age, and other similar assumptions </a:t>
            </a:r>
          </a:p>
          <a:p>
            <a:pPr algn="ctr"/>
            <a:r>
              <a:rPr lang="en-US" sz="2800" dirty="0"/>
              <a:t>about the transformative power </a:t>
            </a:r>
          </a:p>
          <a:p>
            <a:pPr algn="ctr"/>
            <a:r>
              <a:rPr lang="en-US" sz="2800" dirty="0"/>
              <a:t>of spiritual beliefs and practices. </a:t>
            </a:r>
          </a:p>
        </p:txBody>
      </p:sp>
      <p:pic>
        <p:nvPicPr>
          <p:cNvPr id="3" name="Picture 2" descr="Screen Shot 2019-07-03 at 9.32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68886" cy="2116356"/>
          </a:xfrm>
          <a:prstGeom prst="rect">
            <a:avLst/>
          </a:prstGeom>
        </p:spPr>
      </p:pic>
      <p:pic>
        <p:nvPicPr>
          <p:cNvPr id="4" name="Picture 3" descr="Screen Shot 2019-07-03 at 9.34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737" y="4060201"/>
            <a:ext cx="4300263" cy="27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26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835" y="244051"/>
            <a:ext cx="89198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After all, I was a young political scientist,</a:t>
            </a:r>
          </a:p>
          <a:p>
            <a:pPr algn="ctr"/>
            <a:r>
              <a:rPr lang="en-US" sz="2800" dirty="0"/>
              <a:t> trained during the “behavioral revolution”,</a:t>
            </a:r>
          </a:p>
          <a:p>
            <a:pPr algn="ctr"/>
            <a:r>
              <a:rPr lang="en-US" sz="2800" dirty="0"/>
              <a:t> specializing in predicting things like elections, </a:t>
            </a:r>
          </a:p>
          <a:p>
            <a:pPr algn="ctr"/>
            <a:r>
              <a:rPr lang="en-US" sz="2800" dirty="0"/>
              <a:t>legislative role call votes, and in my case,</a:t>
            </a:r>
          </a:p>
          <a:p>
            <a:pPr algn="ctr"/>
            <a:r>
              <a:rPr lang="en-US" sz="2800" dirty="0"/>
              <a:t> judicial decisions</a:t>
            </a:r>
            <a:r>
              <a:rPr lang="en-US" dirty="0"/>
              <a:t>.</a:t>
            </a:r>
          </a:p>
        </p:txBody>
      </p:sp>
      <p:pic>
        <p:nvPicPr>
          <p:cNvPr id="4" name="Picture 3" descr="Screen Shot 2019-06-29 at 1.43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5178"/>
            <a:ext cx="3062785" cy="4472822"/>
          </a:xfrm>
          <a:prstGeom prst="rect">
            <a:avLst/>
          </a:prstGeom>
        </p:spPr>
      </p:pic>
      <p:pic>
        <p:nvPicPr>
          <p:cNvPr id="5" name="Picture 4" descr="Screen Shot 2019-06-29 at 1.49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42" y="2207846"/>
            <a:ext cx="2635458" cy="1403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463" y="3438190"/>
            <a:ext cx="4337538" cy="325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527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782" y="743571"/>
            <a:ext cx="8901218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One way to visualize Transform, </a:t>
            </a:r>
          </a:p>
          <a:p>
            <a:pPr algn="ctr"/>
            <a:r>
              <a:rPr lang="en-US" sz="2800" dirty="0"/>
              <a:t>in contrast to mere rapid change,</a:t>
            </a:r>
          </a:p>
          <a:p>
            <a:pPr algn="ctr"/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is the process of metamorphosis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by which a caterpillar </a:t>
            </a:r>
          </a:p>
          <a:p>
            <a:pPr algn="ctr"/>
            <a:r>
              <a:rPr lang="en-US" sz="2800" dirty="0"/>
              <a:t>unexpectedly morphs into a butterfly,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59" y="4051309"/>
            <a:ext cx="8426875" cy="23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7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2995" y="1330071"/>
            <a:ext cx="850651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or how flowing water </a:t>
            </a:r>
          </a:p>
          <a:p>
            <a:pPr algn="ctr"/>
            <a:r>
              <a:rPr lang="en-US" sz="2800" dirty="0"/>
              <a:t>“instantly”</a:t>
            </a:r>
          </a:p>
          <a:p>
            <a:pPr algn="ctr"/>
            <a:r>
              <a:rPr lang="en-US" sz="2800" dirty="0"/>
              <a:t> becomes steam when heated to a certain degree,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or ice when the temperature is lowered sufficiently.</a:t>
            </a:r>
            <a:endParaRPr lang="en-US" dirty="0"/>
          </a:p>
        </p:txBody>
      </p:sp>
      <p:pic>
        <p:nvPicPr>
          <p:cNvPr id="4" name="Picture 3" descr="Screen Shot 2019-07-03 at 9.42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96" y="4524801"/>
            <a:ext cx="4165404" cy="2333199"/>
          </a:xfrm>
          <a:prstGeom prst="rect">
            <a:avLst/>
          </a:prstGeom>
        </p:spPr>
      </p:pic>
      <p:pic>
        <p:nvPicPr>
          <p:cNvPr id="5" name="Picture 4" descr="Screen Shot 2019-07-03 at 9.46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4801"/>
            <a:ext cx="3809791" cy="233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79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679" y="2136339"/>
            <a:ext cx="82041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None of these changes is “predictable” </a:t>
            </a:r>
          </a:p>
          <a:p>
            <a:pPr algn="ctr"/>
            <a:r>
              <a:rPr lang="en-US" sz="2800" dirty="0"/>
              <a:t>from knowledge of the original conditions,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until you have observed them </a:t>
            </a:r>
          </a:p>
          <a:p>
            <a:pPr algn="ctr"/>
            <a:r>
              <a:rPr lang="en-US" sz="2800" dirty="0"/>
              <a:t>and come to understand the “hidden” causes.  </a:t>
            </a:r>
          </a:p>
        </p:txBody>
      </p:sp>
    </p:spTree>
    <p:extLst>
      <p:ext uri="{BB962C8B-B14F-4D97-AF65-F5344CB8AC3E}">
        <p14:creationId xmlns:p14="http://schemas.microsoft.com/office/powerpoint/2010/main" val="16953986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419" y="30730"/>
            <a:ext cx="866777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 also the exact contours of a Transformational future</a:t>
            </a:r>
          </a:p>
          <a:p>
            <a:pPr algn="ctr"/>
            <a:r>
              <a:rPr lang="en-US" sz="2800" dirty="0"/>
              <a:t> are beyond our present imagination,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but they are dependent on our actions and inactions now,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and may require our tender attention for a while </a:t>
            </a:r>
          </a:p>
          <a:p>
            <a:pPr algn="ctr"/>
            <a:r>
              <a:rPr lang="en-US" sz="2800" dirty="0"/>
              <a:t>even after the details are more apparent.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8" name="Picture 7" descr="Screen Shot 2019-07-04 at 5.09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4226"/>
            <a:ext cx="4061652" cy="2468235"/>
          </a:xfrm>
          <a:prstGeom prst="rect">
            <a:avLst/>
          </a:prstGeom>
        </p:spPr>
      </p:pic>
      <p:pic>
        <p:nvPicPr>
          <p:cNvPr id="9" name="Picture 8" descr="Screen Shot 2019-07-04 at 5.08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76" y="3173226"/>
            <a:ext cx="2500923" cy="286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864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6438900" cy="161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133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561C2073-EC5B-B74E-8B31-7426F16CCE77}" type="datetime3">
              <a:rPr lang="en-US" smtClean="0"/>
              <a:t>1 August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73548" y="1778000"/>
            <a:ext cx="6357815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One version of High Tech Transformation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anticipates that a world of</a:t>
            </a:r>
          </a:p>
          <a:p>
            <a:pPr algn="ctr"/>
            <a:r>
              <a:rPr lang="en-US" sz="2800" dirty="0"/>
              <a:t> material abundance with humans, </a:t>
            </a:r>
            <a:r>
              <a:rPr lang="en-US" sz="2800" dirty="0" err="1"/>
              <a:t>posthumans</a:t>
            </a:r>
            <a:r>
              <a:rPr lang="en-US" sz="2800" dirty="0"/>
              <a:t>, </a:t>
            </a:r>
            <a:r>
              <a:rPr lang="en-US" sz="2800" dirty="0" err="1"/>
              <a:t>transhumans</a:t>
            </a:r>
            <a:r>
              <a:rPr lang="en-US" sz="2800" dirty="0"/>
              <a:t>, and </a:t>
            </a:r>
            <a:r>
              <a:rPr lang="en-US" sz="2800" dirty="0" err="1"/>
              <a:t>artilects</a:t>
            </a:r>
            <a:endParaRPr lang="en-US" sz="2800" dirty="0"/>
          </a:p>
          <a:p>
            <a:pPr algn="ctr"/>
            <a:r>
              <a:rPr lang="en-US" sz="2800" dirty="0"/>
              <a:t> on Earth, Moon, and inner solar system</a:t>
            </a:r>
          </a:p>
          <a:p>
            <a:pPr algn="ctr"/>
            <a:r>
              <a:rPr lang="en-US" sz="2800" dirty="0"/>
              <a:t> is potentially imminent.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The timid views and actions of </a:t>
            </a:r>
          </a:p>
          <a:p>
            <a:pPr algn="ctr"/>
            <a:r>
              <a:rPr lang="en-US" sz="2800" dirty="0"/>
              <a:t>Grow, Collapse, and Discipline are unimaginative and uninspiring, </a:t>
            </a:r>
          </a:p>
          <a:p>
            <a:pPr algn="ctr"/>
            <a:r>
              <a:rPr lang="en-US" sz="2800" dirty="0"/>
              <a:t>they maintain.</a:t>
            </a:r>
          </a:p>
        </p:txBody>
      </p:sp>
    </p:spTree>
    <p:extLst>
      <p:ext uri="{BB962C8B-B14F-4D97-AF65-F5344CB8AC3E}">
        <p14:creationId xmlns:p14="http://schemas.microsoft.com/office/powerpoint/2010/main" val="33245151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4595" y="2001157"/>
            <a:ext cx="68269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cs typeface="Times New Roman"/>
              </a:rPr>
              <a:t>Robots, artificial intelligence,</a:t>
            </a:r>
          </a:p>
          <a:p>
            <a:pPr algn="ctr"/>
            <a:r>
              <a:rPr lang="en-US" sz="2800" dirty="0">
                <a:cs typeface="Times New Roman"/>
              </a:rPr>
              <a:t> autonomous entities, cyborgs, </a:t>
            </a:r>
            <a:r>
              <a:rPr lang="en-US" sz="2800" dirty="0" err="1">
                <a:cs typeface="Times New Roman"/>
              </a:rPr>
              <a:t>artilects</a:t>
            </a:r>
            <a:r>
              <a:rPr lang="en-US" sz="2800" dirty="0">
                <a:cs typeface="Times New Roman"/>
              </a:rPr>
              <a:t>, </a:t>
            </a:r>
          </a:p>
          <a:p>
            <a:pPr algn="ctr"/>
            <a:r>
              <a:rPr lang="en-US" sz="2800" dirty="0">
                <a:cs typeface="Times New Roman"/>
              </a:rPr>
              <a:t>ubiquitous technologies</a:t>
            </a:r>
          </a:p>
          <a:p>
            <a:pPr algn="ctr"/>
            <a:r>
              <a:rPr lang="en-US" sz="2800" dirty="0">
                <a:cs typeface="Times New Roman"/>
              </a:rPr>
              <a:t> have already just about taken over </a:t>
            </a:r>
          </a:p>
          <a:p>
            <a:pPr algn="ctr"/>
            <a:r>
              <a:rPr lang="en-US" sz="2800" dirty="0">
                <a:cs typeface="Times New Roman"/>
              </a:rPr>
              <a:t>all manual and mental jobs</a:t>
            </a:r>
          </a:p>
          <a:p>
            <a:pPr algn="ctr"/>
            <a:r>
              <a:rPr lang="en-US" sz="2800" dirty="0">
                <a:cs typeface="Times New Roman"/>
              </a:rPr>
              <a:t> that once upon a time only humans could do</a:t>
            </a:r>
            <a:r>
              <a:rPr lang="en-US" sz="2800"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79983" cy="2001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0"/>
            <a:ext cx="3124199" cy="2079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118" y="0"/>
            <a:ext cx="1445715" cy="2001157"/>
          </a:xfrm>
          <a:prstGeom prst="rect">
            <a:avLst/>
          </a:prstGeom>
        </p:spPr>
      </p:pic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54AB3364-D448-444F-8DC6-7DEA220A4430}" type="datetime3">
              <a:rPr lang="en-US" smtClean="0"/>
              <a:t>1 August 2019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7812E1-F703-994D-A34B-99DD8A870D4F}" type="slidenum">
              <a:rPr lang="en-US" smtClean="0"/>
              <a:t>75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97" y="4619546"/>
            <a:ext cx="2984604" cy="2238453"/>
          </a:xfrm>
          <a:prstGeom prst="rect">
            <a:avLst/>
          </a:prstGeom>
        </p:spPr>
      </p:pic>
      <p:pic>
        <p:nvPicPr>
          <p:cNvPr id="10" name="Picture 9" descr="24alphago-master76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0" y="4619546"/>
            <a:ext cx="3292098" cy="21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237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1083" y="1282284"/>
            <a:ext cx="8462917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cs typeface="Times New Roman"/>
              </a:rPr>
              <a:t>New, real jobs</a:t>
            </a:r>
          </a:p>
          <a:p>
            <a:pPr algn="ctr"/>
            <a:r>
              <a:rPr lang="en-US" sz="2800" dirty="0">
                <a:cs typeface="Times New Roman"/>
              </a:rPr>
              <a:t> requiring human labor and intelligence </a:t>
            </a:r>
          </a:p>
          <a:p>
            <a:pPr algn="ctr"/>
            <a:endParaRPr lang="en-US" sz="2800" dirty="0">
              <a:cs typeface="Times New Roman"/>
            </a:endParaRPr>
          </a:p>
          <a:p>
            <a:pPr algn="ctr"/>
            <a:r>
              <a:rPr lang="en-US" sz="2800" dirty="0">
                <a:cs typeface="Times New Roman"/>
              </a:rPr>
              <a:t>will not emerge</a:t>
            </a:r>
          </a:p>
          <a:p>
            <a:pPr algn="ctr"/>
            <a:endParaRPr lang="en-US" sz="2800" dirty="0">
              <a:cs typeface="Times New Roman"/>
            </a:endParaRPr>
          </a:p>
          <a:p>
            <a:pPr algn="ctr"/>
            <a:r>
              <a:rPr lang="en-US" sz="2800" dirty="0">
                <a:cs typeface="Times New Roman"/>
              </a:rPr>
              <a:t> to take the place of the old, necessary jobs </a:t>
            </a:r>
          </a:p>
          <a:p>
            <a:pPr algn="ctr"/>
            <a:r>
              <a:rPr lang="en-US" sz="2800" dirty="0">
                <a:cs typeface="Times New Roman"/>
              </a:rPr>
              <a:t>the robots have taken over</a:t>
            </a:r>
            <a:r>
              <a:rPr lang="en-US" sz="2800"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089" y="4441943"/>
            <a:ext cx="3390900" cy="23876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B246EFC2-7A61-F249-A859-7CF10A457A2C}" type="datetime3">
              <a:rPr lang="en-US" smtClean="0"/>
              <a:t>1 August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7812E1-F703-994D-A34B-99DD8A870D4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849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9937" y="2370433"/>
            <a:ext cx="81914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cs typeface="Times New Roman"/>
              </a:rPr>
              <a:t>A world</a:t>
            </a:r>
          </a:p>
          <a:p>
            <a:pPr algn="ctr"/>
            <a:r>
              <a:rPr lang="en-US" sz="2800" dirty="0">
                <a:cs typeface="Times New Roman"/>
              </a:rPr>
              <a:t> free of meaningless make-work </a:t>
            </a:r>
          </a:p>
          <a:p>
            <a:pPr algn="ctr"/>
            <a:r>
              <a:rPr lang="en-US" sz="2800" dirty="0">
                <a:cs typeface="Times New Roman"/>
              </a:rPr>
              <a:t>could also be a world </a:t>
            </a:r>
          </a:p>
          <a:p>
            <a:pPr algn="ctr"/>
            <a:r>
              <a:rPr lang="en-US" sz="2800" dirty="0">
                <a:cs typeface="Times New Roman"/>
              </a:rPr>
              <a:t>of great creativity.</a:t>
            </a:r>
            <a:r>
              <a:rPr lang="en-US" sz="2800" dirty="0">
                <a:effectLst/>
                <a:cs typeface="Times New Roman"/>
              </a:rPr>
              <a:t> </a:t>
            </a:r>
            <a:endParaRPr lang="en-US" sz="2800" dirty="0"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3492500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290" y="4704054"/>
            <a:ext cx="4473051" cy="215394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4213395B-9865-864D-80DD-3F8B04D87E54}" type="datetime3">
              <a:rPr lang="en-US" smtClean="0"/>
              <a:t>1 August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7812E1-F703-994D-A34B-99DD8A870D4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963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1338" y="2379401"/>
            <a:ext cx="8596372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Not a perfect world, but </a:t>
            </a:r>
          </a:p>
          <a:p>
            <a:pPr algn="ctr"/>
            <a:endParaRPr lang="en-US" sz="2800" dirty="0">
              <a:latin typeface="Times New Roman"/>
              <a:cs typeface="Times New Roman"/>
            </a:endParaRPr>
          </a:p>
          <a:p>
            <a:pPr algn="ctr"/>
            <a:r>
              <a:rPr lang="en-US" sz="2800" dirty="0">
                <a:latin typeface="Times New Roman"/>
                <a:cs typeface="Times New Roman"/>
              </a:rPr>
              <a:t>a</a:t>
            </a:r>
            <a:r>
              <a:rPr lang="en-US" sz="2800" dirty="0">
                <a:cs typeface="Times New Roman"/>
              </a:rPr>
              <a:t> Dream Society,</a:t>
            </a:r>
          </a:p>
          <a:p>
            <a:pPr algn="ctr"/>
            <a:r>
              <a:rPr lang="en-US" sz="2800" dirty="0">
                <a:cs typeface="Times New Roman"/>
              </a:rPr>
              <a:t>a Creative Society</a:t>
            </a:r>
          </a:p>
          <a:p>
            <a:pPr algn="ctr"/>
            <a:r>
              <a:rPr lang="en-US" sz="2800" dirty="0">
                <a:cs typeface="Times New Roman"/>
              </a:rPr>
              <a:t> of meaning, plenty, play, and</a:t>
            </a:r>
          </a:p>
          <a:p>
            <a:pPr algn="ctr"/>
            <a:endParaRPr lang="en-US" sz="2800" dirty="0">
              <a:cs typeface="Times New Roman"/>
            </a:endParaRPr>
          </a:p>
          <a:p>
            <a:pPr algn="ctr"/>
            <a:r>
              <a:rPr lang="en-US" sz="2800" dirty="0">
                <a:cs typeface="Times New Roman"/>
              </a:rPr>
              <a:t> full </a:t>
            </a:r>
            <a:r>
              <a:rPr lang="en-US" sz="2800" b="1" dirty="0">
                <a:cs typeface="Times New Roman"/>
              </a:rPr>
              <a:t>un</a:t>
            </a:r>
            <a:r>
              <a:rPr lang="en-US" sz="2800" dirty="0">
                <a:cs typeface="Times New Roman"/>
              </a:rPr>
              <a:t>employment</a:t>
            </a:r>
            <a:r>
              <a:rPr lang="en-US" sz="2800" dirty="0"/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0" y="4495800"/>
            <a:ext cx="2387600" cy="236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4" y="4581927"/>
            <a:ext cx="3109146" cy="2276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048" y="0"/>
            <a:ext cx="1941952" cy="2918234"/>
          </a:xfrm>
          <a:prstGeom prst="rect">
            <a:avLst/>
          </a:prstGeom>
        </p:spPr>
      </p:pic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60124762-C0B8-5043-B96A-24465F37AC53}" type="datetime3">
              <a:rPr lang="en-US" smtClean="0"/>
              <a:t>1 August 2019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7812E1-F703-994D-A34B-99DD8A870D4F}" type="slidenum">
              <a:rPr lang="en-US" smtClean="0"/>
              <a:t>78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" y="0"/>
            <a:ext cx="3823456" cy="23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862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261" y="1315135"/>
            <a:ext cx="8982739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>
                <a:cs typeface="Times New Roman"/>
              </a:rPr>
              <a:t>Four Generic Images of the Futures</a:t>
            </a:r>
          </a:p>
          <a:p>
            <a:pPr algn="ctr">
              <a:defRPr/>
            </a:pPr>
            <a:br>
              <a:rPr lang="en-US" sz="2800" b="1" i="1" dirty="0">
                <a:cs typeface="Times New Roman"/>
              </a:rPr>
            </a:br>
            <a:r>
              <a:rPr lang="en-US" sz="2800" b="1" i="1" dirty="0">
                <a:cs typeface="Times New Roman"/>
              </a:rPr>
              <a:t> </a:t>
            </a:r>
            <a:br>
              <a:rPr lang="en-US" sz="2800" b="1" i="1" dirty="0">
                <a:cs typeface="Times New Roman"/>
              </a:rPr>
            </a:br>
            <a:r>
              <a:rPr lang="en-US" sz="2800" dirty="0">
                <a:cs typeface="Times New Roman"/>
              </a:rPr>
              <a:t>Grow</a:t>
            </a:r>
            <a:br>
              <a:rPr lang="en-US" sz="2800" dirty="0">
                <a:cs typeface="Times New Roman"/>
              </a:rPr>
            </a:br>
            <a:br>
              <a:rPr lang="en-US" sz="2800" dirty="0">
                <a:cs typeface="Times New Roman"/>
              </a:rPr>
            </a:br>
            <a:r>
              <a:rPr lang="en-US" sz="2800" dirty="0">
                <a:cs typeface="Times New Roman"/>
              </a:rPr>
              <a:t>Collapse</a:t>
            </a:r>
            <a:br>
              <a:rPr lang="en-US" sz="2800" dirty="0">
                <a:cs typeface="Times New Roman"/>
              </a:rPr>
            </a:br>
            <a:r>
              <a:rPr lang="en-US" sz="2800" dirty="0">
                <a:cs typeface="Times New Roman"/>
              </a:rPr>
              <a:t> </a:t>
            </a:r>
            <a:br>
              <a:rPr lang="en-US" sz="2800" dirty="0">
                <a:cs typeface="Times New Roman"/>
              </a:rPr>
            </a:br>
            <a:r>
              <a:rPr lang="en-US" sz="2800" dirty="0">
                <a:cs typeface="Times New Roman"/>
              </a:rPr>
              <a:t>Discipline</a:t>
            </a:r>
            <a:br>
              <a:rPr lang="en-US" sz="2800" dirty="0">
                <a:cs typeface="Times New Roman"/>
              </a:rPr>
            </a:br>
            <a:r>
              <a:rPr lang="en-US" sz="2800" dirty="0">
                <a:cs typeface="Times New Roman"/>
              </a:rPr>
              <a:t> </a:t>
            </a:r>
            <a:br>
              <a:rPr lang="en-US" sz="2800" dirty="0">
                <a:cs typeface="Times New Roman"/>
              </a:rPr>
            </a:br>
            <a:r>
              <a:rPr lang="en-US" sz="2800" dirty="0">
                <a:cs typeface="Times New Roman"/>
              </a:rPr>
              <a:t>Transform</a:t>
            </a:r>
            <a:br>
              <a:rPr lang="en-US" sz="2800" dirty="0">
                <a:cs typeface="Times New Roman"/>
              </a:rPr>
            </a:br>
            <a:endParaRPr lang="en-US" altLang="ko-KR" sz="28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1698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However, one thing I have always loved doing</a:t>
            </a:r>
          </a:p>
          <a:p>
            <a:pPr algn="ctr"/>
            <a:r>
              <a:rPr lang="en-US" sz="2800" dirty="0"/>
              <a:t> is creating bibliographies,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and so I immediately began reading everything I could find</a:t>
            </a:r>
          </a:p>
          <a:p>
            <a:pPr algn="ctr"/>
            <a:r>
              <a:rPr lang="en-US" sz="2800" dirty="0"/>
              <a:t>about “the future”.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I amassed a long list of books and articles</a:t>
            </a:r>
          </a:p>
          <a:p>
            <a:pPr algn="ctr"/>
            <a:r>
              <a:rPr lang="en-US" sz="2800" dirty="0"/>
              <a:t> for the futures classes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that I began teaching at Virginia Tech in 1967</a:t>
            </a:r>
            <a:r>
              <a:rPr lang="en-US" dirty="0"/>
              <a:t>.</a:t>
            </a:r>
          </a:p>
        </p:txBody>
      </p:sp>
      <p:pic>
        <p:nvPicPr>
          <p:cNvPr id="3" name="Picture 2" descr="Screen Shot 2019-06-29 at 1.56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77" y="4401205"/>
            <a:ext cx="4785884" cy="245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679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0606"/>
            <a:ext cx="8814844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These four futures are used to assess</a:t>
            </a:r>
          </a:p>
          <a:p>
            <a:pPr algn="ctr"/>
            <a:r>
              <a:rPr lang="en-US" sz="2800" dirty="0"/>
              <a:t>the futures of entire communities,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</a:t>
            </a:r>
          </a:p>
          <a:p>
            <a:pPr algn="ctr"/>
            <a:endParaRPr lang="en-US" sz="2800" dirty="0"/>
          </a:p>
          <a:p>
            <a:pPr algn="r"/>
            <a:r>
              <a:rPr lang="en-US" sz="2800" dirty="0"/>
              <a:t>as well as of individual institutions </a:t>
            </a:r>
          </a:p>
          <a:p>
            <a:pPr algn="r"/>
            <a:r>
              <a:rPr lang="en-US" sz="2800" dirty="0"/>
              <a:t>(let’s call them “X”) </a:t>
            </a:r>
          </a:p>
          <a:p>
            <a:pPr algn="r"/>
            <a:r>
              <a:rPr lang="en-US" sz="2800" dirty="0"/>
              <a:t>within communities.  </a:t>
            </a:r>
          </a:p>
          <a:p>
            <a:pPr algn="ctr"/>
            <a:endParaRPr lang="en-US" sz="2800" dirty="0"/>
          </a:p>
        </p:txBody>
      </p:sp>
      <p:pic>
        <p:nvPicPr>
          <p:cNvPr id="5" name="Picture 4" descr="Screen Shot 2019-07-03 at 10.43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85777"/>
            <a:ext cx="2902697" cy="2972223"/>
          </a:xfrm>
          <a:prstGeom prst="rect">
            <a:avLst/>
          </a:prstGeom>
        </p:spPr>
      </p:pic>
      <p:pic>
        <p:nvPicPr>
          <p:cNvPr id="7" name="Picture 6" descr="Screen Shot 2019-07-03 at 10.47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1022547"/>
            <a:ext cx="35433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86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16119"/>
            <a:ext cx="227781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futures of X are influenced </a:t>
            </a:r>
          </a:p>
          <a:p>
            <a:r>
              <a:rPr lang="en-US" sz="2400" dirty="0"/>
              <a:t>both by factors indigenous to X, </a:t>
            </a:r>
          </a:p>
          <a:p>
            <a:endParaRPr lang="en-US" sz="2400" dirty="0"/>
          </a:p>
          <a:p>
            <a:r>
              <a:rPr lang="en-US" sz="2400" dirty="0"/>
              <a:t>and by exogenous factors--by the broader environment surrounding X</a:t>
            </a:r>
            <a:r>
              <a:rPr lang="en-US" sz="2800" dirty="0"/>
              <a:t>. </a:t>
            </a: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235" y="169973"/>
            <a:ext cx="7067765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400675" y="3259248"/>
            <a:ext cx="390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X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791075" y="2268648"/>
            <a:ext cx="1468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Suppliers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791075" y="4021248"/>
            <a:ext cx="167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Customers 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714875" y="2649648"/>
            <a:ext cx="1843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Competitors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638675" y="1811448"/>
            <a:ext cx="1878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Government 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257675" y="4707048"/>
            <a:ext cx="1530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Economy, 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553075" y="4707048"/>
            <a:ext cx="1741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Technology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638675" y="1125648"/>
            <a:ext cx="191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Environment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333875" y="5392848"/>
            <a:ext cx="1176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Natural 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476875" y="5469048"/>
            <a:ext cx="1274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Artificial 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4943475" y="516048"/>
            <a:ext cx="1074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Global 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4791075" y="6231048"/>
            <a:ext cx="1484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Regional, </a:t>
            </a: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4638675" y="38210"/>
            <a:ext cx="2185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Extraterrestrial</a:t>
            </a:r>
          </a:p>
        </p:txBody>
      </p:sp>
    </p:spTree>
    <p:extLst>
      <p:ext uri="{BB962C8B-B14F-4D97-AF65-F5344CB8AC3E}">
        <p14:creationId xmlns:p14="http://schemas.microsoft.com/office/powerpoint/2010/main" val="12858139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419" y="1677366"/>
            <a:ext cx="87282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At the same time, </a:t>
            </a:r>
          </a:p>
          <a:p>
            <a:pPr algn="ctr"/>
            <a:r>
              <a:rPr lang="en-US" sz="2800" dirty="0"/>
              <a:t>the environment of X is influenced by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the features and acts of each of its component </a:t>
            </a:r>
            <a:r>
              <a:rPr lang="en-US" sz="2800" dirty="0" err="1"/>
              <a:t>Xs</a:t>
            </a:r>
            <a:r>
              <a:rPr lang="en-US" sz="2800" dirty="0"/>
              <a:t>. </a:t>
            </a:r>
          </a:p>
        </p:txBody>
      </p:sp>
      <p:pic>
        <p:nvPicPr>
          <p:cNvPr id="3" name="Picture 2" descr="Screen Shot 2019-07-03 at 10.58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32711"/>
            <a:ext cx="3735411" cy="262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448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431" y="582067"/>
            <a:ext cx="872146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Thus, it is always necessary </a:t>
            </a:r>
          </a:p>
          <a:p>
            <a:pPr algn="ctr"/>
            <a:r>
              <a:rPr lang="en-US" sz="2800" dirty="0"/>
              <a:t>to assess the futures of society as a whole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while assessing the futures of any given institution, community, or process</a:t>
            </a:r>
            <a:r>
              <a:rPr lang="en-US" dirty="0"/>
              <a:t>.</a:t>
            </a:r>
          </a:p>
        </p:txBody>
      </p:sp>
      <p:pic>
        <p:nvPicPr>
          <p:cNvPr id="3" name="Picture 2" descr="Screen Shot 2019-07-04 at 10.07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82" y="1741071"/>
            <a:ext cx="71120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436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404" y="50912"/>
            <a:ext cx="8833520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It is important to understand that these four are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GENERIC images of the futures.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They are broad, sturdy kettles from which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countless specific expressions of their type bubble out</a:t>
            </a:r>
            <a:r>
              <a:rPr lang="en-US" dirty="0"/>
              <a:t>. </a:t>
            </a:r>
          </a:p>
        </p:txBody>
      </p:sp>
      <p:pic>
        <p:nvPicPr>
          <p:cNvPr id="3" name="Picture 2" descr="Screen Shot 2019-07-04 at 10.16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72" y="2502428"/>
            <a:ext cx="2285328" cy="2298700"/>
          </a:xfrm>
          <a:prstGeom prst="rect">
            <a:avLst/>
          </a:prstGeom>
        </p:spPr>
      </p:pic>
      <p:pic>
        <p:nvPicPr>
          <p:cNvPr id="4" name="Picture 3" descr="Screen Shot 2019-07-04 at 10.15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472" y="2502428"/>
            <a:ext cx="1981200" cy="2235200"/>
          </a:xfrm>
          <a:prstGeom prst="rect">
            <a:avLst/>
          </a:prstGeom>
        </p:spPr>
      </p:pic>
      <p:pic>
        <p:nvPicPr>
          <p:cNvPr id="7" name="Picture 6" descr="Screen Shot 2019-07-04 at 10.13.1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02428"/>
            <a:ext cx="2713167" cy="2235200"/>
          </a:xfrm>
          <a:prstGeom prst="rect">
            <a:avLst/>
          </a:prstGeom>
        </p:spPr>
      </p:pic>
      <p:pic>
        <p:nvPicPr>
          <p:cNvPr id="10" name="Picture 9" descr="Screen Shot 2019-07-04 at 10.20.4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72" y="2438928"/>
            <a:ext cx="23114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098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782" y="1540672"/>
            <a:ext cx="890121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When I use the four for teaching </a:t>
            </a:r>
          </a:p>
          <a:p>
            <a:pPr algn="ctr"/>
            <a:r>
              <a:rPr lang="en-US" sz="2800" dirty="0"/>
              <a:t>and especially for consulting,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I construct specific images </a:t>
            </a:r>
          </a:p>
          <a:p>
            <a:pPr algn="ctr"/>
            <a:r>
              <a:rPr lang="en-US" sz="2800" dirty="0"/>
              <a:t>based on the history </a:t>
            </a:r>
          </a:p>
          <a:p>
            <a:pPr algn="ctr"/>
            <a:r>
              <a:rPr lang="en-US" sz="2800" dirty="0"/>
              <a:t>of the institution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I am working with; </a:t>
            </a:r>
          </a:p>
          <a:p>
            <a:pPr algn="ctr"/>
            <a:r>
              <a:rPr lang="en-US" sz="2800" dirty="0">
                <a:effectLst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61660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89953"/>
            <a:ext cx="914400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with its own understanding of its current condition,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and on the specific content of the four images </a:t>
            </a:r>
          </a:p>
          <a:p>
            <a:pPr algn="ctr"/>
            <a:r>
              <a:rPr lang="en-US" sz="2800" dirty="0"/>
              <a:t>as appropriate for and expressed by </a:t>
            </a:r>
          </a:p>
          <a:p>
            <a:pPr algn="ctr"/>
            <a:r>
              <a:rPr lang="en-US" sz="2800" dirty="0"/>
              <a:t>the participants and myself. 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So the specific description of each future differs accordingly.</a:t>
            </a:r>
          </a:p>
        </p:txBody>
      </p:sp>
    </p:spTree>
    <p:extLst>
      <p:ext uri="{BB962C8B-B14F-4D97-AF65-F5344CB8AC3E}">
        <p14:creationId xmlns:p14="http://schemas.microsoft.com/office/powerpoint/2010/main" val="22680557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404" y="12096"/>
            <a:ext cx="8833520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Moreover it is important to understand that</a:t>
            </a:r>
          </a:p>
          <a:p>
            <a:pPr algn="ctr"/>
            <a:r>
              <a:rPr lang="en-US" sz="2800" dirty="0"/>
              <a:t> these four are </a:t>
            </a:r>
            <a:r>
              <a:rPr lang="en-US" sz="2800" b="1" dirty="0"/>
              <a:t>IMAGES</a:t>
            </a:r>
            <a:r>
              <a:rPr lang="en-US" sz="2800" dirty="0"/>
              <a:t> of the future.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They are beliefs about the future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that to some extent vary </a:t>
            </a:r>
          </a:p>
          <a:p>
            <a:pPr algn="ctr"/>
            <a:r>
              <a:rPr lang="en-US" sz="2800" dirty="0"/>
              <a:t>and to some extent persist </a:t>
            </a:r>
          </a:p>
          <a:p>
            <a:pPr algn="ctr"/>
            <a:r>
              <a:rPr lang="en-US" sz="2800" dirty="0"/>
              <a:t>over time. </a:t>
            </a:r>
          </a:p>
        </p:txBody>
      </p:sp>
      <p:pic>
        <p:nvPicPr>
          <p:cNvPr id="5" name="Picture 4" descr="Screen Shot 2019-07-13 at 4.16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3543300"/>
            <a:ext cx="45085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539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7127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However, nothing is more volatile </a:t>
            </a:r>
          </a:p>
          <a:p>
            <a:pPr algn="ctr"/>
            <a:r>
              <a:rPr lang="en-US" sz="2800" dirty="0"/>
              <a:t>than images of the future. 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They may seem to be fixed in people’s minds, </a:t>
            </a:r>
          </a:p>
          <a:p>
            <a:pPr algn="ctr"/>
            <a:r>
              <a:rPr lang="en-US" sz="2800" dirty="0"/>
              <a:t>but they often are not.</a:t>
            </a:r>
          </a:p>
        </p:txBody>
      </p:sp>
    </p:spTree>
    <p:extLst>
      <p:ext uri="{BB962C8B-B14F-4D97-AF65-F5344CB8AC3E}">
        <p14:creationId xmlns:p14="http://schemas.microsoft.com/office/powerpoint/2010/main" val="9592291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6789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For example, </a:t>
            </a:r>
          </a:p>
          <a:p>
            <a:pPr algn="ctr"/>
            <a:r>
              <a:rPr lang="en-US" sz="2800" dirty="0"/>
              <a:t>I was scheduled to give a talk on alternative futures </a:t>
            </a:r>
          </a:p>
          <a:p>
            <a:pPr algn="ctr"/>
            <a:r>
              <a:rPr lang="en-US" sz="2800" dirty="0"/>
              <a:t>to a bunch of bankers in Honolulu </a:t>
            </a:r>
          </a:p>
          <a:p>
            <a:pPr algn="ctr"/>
            <a:r>
              <a:rPr lang="en-US" sz="2800" dirty="0"/>
              <a:t>on Monday, October 19, 1987.</a:t>
            </a:r>
          </a:p>
          <a:p>
            <a:pPr algn="ctr"/>
            <a:r>
              <a:rPr lang="en-US" sz="2800" dirty="0"/>
              <a:t> That turned out to be </a:t>
            </a:r>
          </a:p>
          <a:p>
            <a:pPr algn="ctr"/>
            <a:r>
              <a:rPr lang="en-US" sz="2800" dirty="0"/>
              <a:t>Black Monday</a:t>
            </a:r>
          </a:p>
          <a:p>
            <a:pPr algn="ctr"/>
            <a:r>
              <a:rPr lang="en-US" sz="2800" dirty="0"/>
              <a:t> and the collapse </a:t>
            </a:r>
          </a:p>
          <a:p>
            <a:pPr algn="ctr"/>
            <a:r>
              <a:rPr lang="en-US" sz="2800" dirty="0"/>
              <a:t>of stock markets globally.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No one was able to think about any future </a:t>
            </a:r>
          </a:p>
          <a:p>
            <a:pPr algn="ctr"/>
            <a:r>
              <a:rPr lang="en-US" sz="2800" dirty="0"/>
              <a:t>but doom and gloom</a:t>
            </a:r>
            <a:r>
              <a:rPr lang="en-US" dirty="0"/>
              <a:t>.</a:t>
            </a:r>
          </a:p>
        </p:txBody>
      </p:sp>
      <p:pic>
        <p:nvPicPr>
          <p:cNvPr id="3" name="Picture 2" descr="Screen Shot 2019-07-04 at 10.30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62" y="1900400"/>
            <a:ext cx="2713338" cy="1677336"/>
          </a:xfrm>
          <a:prstGeom prst="rect">
            <a:avLst/>
          </a:prstGeom>
        </p:spPr>
      </p:pic>
      <p:pic>
        <p:nvPicPr>
          <p:cNvPr id="4" name="Picture 3" descr="Screen Shot 2019-07-04 at 10.29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400"/>
            <a:ext cx="2658762" cy="1957024"/>
          </a:xfrm>
          <a:prstGeom prst="rect">
            <a:avLst/>
          </a:prstGeom>
        </p:spPr>
      </p:pic>
      <p:pic>
        <p:nvPicPr>
          <p:cNvPr id="5" name="Picture 4" descr="Screen Shot 2019-07-04 at 10.29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32" y="3857424"/>
            <a:ext cx="5464294" cy="20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10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755" y="0"/>
            <a:ext cx="8957245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As I read deeper and deeper in the literature, </a:t>
            </a:r>
          </a:p>
          <a:p>
            <a:pPr algn="ctr"/>
            <a:r>
              <a:rPr lang="en-US" sz="2800" dirty="0"/>
              <a:t>I discovered that </a:t>
            </a:r>
          </a:p>
          <a:p>
            <a:pPr algn="ctr"/>
            <a:r>
              <a:rPr lang="en-US" sz="2800" dirty="0"/>
              <a:t>there were many more images of the future out there </a:t>
            </a:r>
          </a:p>
          <a:p>
            <a:pPr algn="ctr"/>
            <a:r>
              <a:rPr lang="en-US" sz="2800" dirty="0"/>
              <a:t>than I had imagined.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And I began noticing that while </a:t>
            </a:r>
          </a:p>
          <a:p>
            <a:pPr algn="ctr"/>
            <a:r>
              <a:rPr lang="en-US" sz="2800" dirty="0"/>
              <a:t>the future appeared bright and hopeful to some people,</a:t>
            </a:r>
          </a:p>
          <a:p>
            <a:pPr algn="ctr"/>
            <a:r>
              <a:rPr lang="en-US" sz="2800" dirty="0"/>
              <a:t> it seemed dark and foreboding for others. </a:t>
            </a:r>
          </a:p>
        </p:txBody>
      </p:sp>
      <p:pic>
        <p:nvPicPr>
          <p:cNvPr id="3" name="Picture 2" descr="Screen Shot 2019-06-29 at 2.00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40" y="1768156"/>
            <a:ext cx="4612851" cy="367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572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106" y="104074"/>
            <a:ext cx="86654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Similarly, the image of the future </a:t>
            </a:r>
          </a:p>
          <a:p>
            <a:pPr algn="ctr"/>
            <a:r>
              <a:rPr lang="en-US" sz="2800" dirty="0"/>
              <a:t>of the US and the world held by many Americans</a:t>
            </a:r>
          </a:p>
          <a:p>
            <a:pPr algn="ctr"/>
            <a:r>
              <a:rPr lang="en-US" sz="2800" dirty="0"/>
              <a:t> on September 12, 2001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was totally different from what it had been</a:t>
            </a:r>
          </a:p>
          <a:p>
            <a:pPr algn="ctr"/>
            <a:r>
              <a:rPr lang="en-US" sz="2800" dirty="0"/>
              <a:t> on September 10</a:t>
            </a:r>
            <a:r>
              <a:rPr lang="en-US" sz="2800" dirty="0">
                <a:effectLst/>
              </a:rPr>
              <a:t> .</a:t>
            </a:r>
            <a:endParaRPr lang="en-US" sz="2800" dirty="0"/>
          </a:p>
        </p:txBody>
      </p:sp>
      <p:pic>
        <p:nvPicPr>
          <p:cNvPr id="3" name="Picture 2" descr="Screen Shot 2019-07-04 at 10.40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274" y="1549778"/>
            <a:ext cx="3530600" cy="1981200"/>
          </a:xfrm>
          <a:prstGeom prst="rect">
            <a:avLst/>
          </a:prstGeom>
        </p:spPr>
      </p:pic>
      <p:pic>
        <p:nvPicPr>
          <p:cNvPr id="4" name="Picture 3" descr="Screen Shot 2019-07-04 at 10.37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74" y="4660900"/>
            <a:ext cx="37084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424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3716"/>
            <a:ext cx="8624004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events of one short day changed everything.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What people were prepared to believe</a:t>
            </a:r>
          </a:p>
          <a:p>
            <a:pPr algn="ctr"/>
            <a:r>
              <a:rPr lang="en-US" sz="2800" dirty="0"/>
              <a:t> about the future of the US on the 10</a:t>
            </a:r>
            <a:r>
              <a:rPr lang="en-US" sz="2800" baseline="30000" dirty="0"/>
              <a:t>th</a:t>
            </a:r>
          </a:p>
          <a:p>
            <a:pPr algn="ctr"/>
            <a:endParaRPr lang="en-US" sz="2800" baseline="30000" dirty="0"/>
          </a:p>
          <a:p>
            <a:pPr algn="ctr"/>
            <a:r>
              <a:rPr lang="en-US" sz="2800" dirty="0"/>
              <a:t> was completely untenable on the 12th, </a:t>
            </a:r>
          </a:p>
          <a:p>
            <a:pPr algn="ctr"/>
            <a:r>
              <a:rPr lang="en-US" sz="2800" dirty="0"/>
              <a:t>and vice versa. </a:t>
            </a:r>
          </a:p>
        </p:txBody>
      </p:sp>
      <p:pic>
        <p:nvPicPr>
          <p:cNvPr id="3" name="Picture 2" descr="Screen Shot 2019-07-04 at 10.46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25" y="3667161"/>
            <a:ext cx="4740675" cy="3190839"/>
          </a:xfrm>
          <a:prstGeom prst="rect">
            <a:avLst/>
          </a:prstGeom>
        </p:spPr>
      </p:pic>
      <p:pic>
        <p:nvPicPr>
          <p:cNvPr id="4" name="Picture 3" descr="Screen Shot 2019-07-04 at 10.44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8200"/>
            <a:ext cx="43307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202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733" y="327895"/>
            <a:ext cx="8708091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If I had given them, </a:t>
            </a:r>
          </a:p>
          <a:p>
            <a:pPr algn="ctr"/>
            <a:r>
              <a:rPr lang="en-US" sz="2800" dirty="0"/>
              <a:t>on September 10</a:t>
            </a:r>
            <a:r>
              <a:rPr lang="en-US" sz="2800" baseline="30000" dirty="0"/>
              <a:t>th</a:t>
            </a:r>
            <a:r>
              <a:rPr lang="en-US" sz="2800" dirty="0"/>
              <a:t>, </a:t>
            </a:r>
          </a:p>
          <a:p>
            <a:pPr algn="ctr"/>
            <a:r>
              <a:rPr lang="en-US" sz="2800" dirty="0"/>
              <a:t>a scenario of </a:t>
            </a:r>
          </a:p>
          <a:p>
            <a:pPr algn="ctr"/>
            <a:r>
              <a:rPr lang="en-US" sz="2800" dirty="0"/>
              <a:t>what happened</a:t>
            </a:r>
          </a:p>
          <a:p>
            <a:pPr algn="ctr"/>
            <a:r>
              <a:rPr lang="en-US" sz="2800" dirty="0"/>
              <a:t> on the 11</a:t>
            </a:r>
            <a:r>
              <a:rPr lang="en-US" sz="2800" baseline="30000" dirty="0"/>
              <a:t>th</a:t>
            </a:r>
            <a:r>
              <a:rPr lang="en-US" sz="2800" dirty="0"/>
              <a:t>, </a:t>
            </a:r>
          </a:p>
          <a:p>
            <a:pPr algn="ctr"/>
            <a:r>
              <a:rPr lang="en-US" sz="2800" dirty="0"/>
              <a:t>no one would have believed it. 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On the 12</a:t>
            </a:r>
            <a:r>
              <a:rPr lang="en-US" sz="2800" baseline="30000" dirty="0"/>
              <a:t>th</a:t>
            </a:r>
            <a:r>
              <a:rPr lang="en-US" sz="2800" dirty="0"/>
              <a:t>, </a:t>
            </a:r>
          </a:p>
          <a:p>
            <a:pPr algn="ctr"/>
            <a:r>
              <a:rPr lang="en-US" sz="2800" dirty="0"/>
              <a:t>no one could imagine anything else.</a:t>
            </a:r>
          </a:p>
        </p:txBody>
      </p:sp>
      <p:pic>
        <p:nvPicPr>
          <p:cNvPr id="3" name="Picture 2" descr="Screen Shot 2019-07-04 at 10.48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05" y="3321539"/>
            <a:ext cx="4213602" cy="2481384"/>
          </a:xfrm>
          <a:prstGeom prst="rect">
            <a:avLst/>
          </a:prstGeom>
        </p:spPr>
      </p:pic>
      <p:pic>
        <p:nvPicPr>
          <p:cNvPr id="4" name="Picture 3" descr="Screen Shot 2019-07-04 at 5.21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8462"/>
            <a:ext cx="3048000" cy="192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779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2117903"/>
            <a:ext cx="8758817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US flipped </a:t>
            </a:r>
          </a:p>
          <a:p>
            <a:pPr algn="ctr"/>
            <a:r>
              <a:rPr lang="en-US" sz="2800" dirty="0"/>
              <a:t>from the “give me liberty or give me death, </a:t>
            </a:r>
          </a:p>
          <a:p>
            <a:pPr algn="ctr"/>
            <a:r>
              <a:rPr lang="en-US" sz="2800" dirty="0"/>
              <a:t>don’t tread on me,</a:t>
            </a:r>
          </a:p>
          <a:p>
            <a:pPr algn="ctr"/>
            <a:r>
              <a:rPr lang="en-US" sz="2800" dirty="0"/>
              <a:t> land of the free and the home of the brave,”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to people who instead cry out “give me shelter”; </a:t>
            </a:r>
          </a:p>
          <a:p>
            <a:pPr algn="ctr"/>
            <a:r>
              <a:rPr lang="en-US" sz="2800" dirty="0"/>
              <a:t>people afraid of their own shadow; </a:t>
            </a:r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0"/>
            <a:ext cx="36068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870" y="4020741"/>
            <a:ext cx="1959129" cy="198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6957"/>
            <a:ext cx="1553937" cy="229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2280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3581" y="3355737"/>
            <a:ext cx="8234977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who run in panic shouting </a:t>
            </a:r>
          </a:p>
          <a:p>
            <a:pPr algn="ctr"/>
            <a:r>
              <a:rPr lang="en-US" sz="2800" dirty="0"/>
              <a:t>“active shooter!”, </a:t>
            </a:r>
          </a:p>
          <a:p>
            <a:pPr algn="ctr"/>
            <a:r>
              <a:rPr lang="en-US" sz="2800" dirty="0"/>
              <a:t>shutting down the Honolulu airport </a:t>
            </a:r>
          </a:p>
          <a:p>
            <a:pPr algn="ctr"/>
            <a:r>
              <a:rPr lang="en-US" sz="2800" dirty="0"/>
              <a:t>for a day in June 2019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when a barricade at a TSA checkpoint tipped over </a:t>
            </a:r>
          </a:p>
          <a:p>
            <a:pPr algn="ctr"/>
            <a:r>
              <a:rPr lang="en-US" sz="2800" dirty="0"/>
              <a:t>and fell to the floor with a loud bang, </a:t>
            </a:r>
          </a:p>
        </p:txBody>
      </p:sp>
      <p:pic>
        <p:nvPicPr>
          <p:cNvPr id="4" name="Picture 3" descr="Screen Shot 2019-07-04 at 10.55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22" y="382025"/>
            <a:ext cx="5017356" cy="265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674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079" y="400737"/>
            <a:ext cx="8777493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while on January 13, 2018,</a:t>
            </a:r>
          </a:p>
          <a:p>
            <a:pPr algn="ctr"/>
            <a:r>
              <a:rPr lang="en-US" sz="2800" dirty="0"/>
              <a:t>many citizens in Hawaii panicked hysterically,</a:t>
            </a:r>
          </a:p>
          <a:p>
            <a:pPr algn="ctr"/>
            <a:r>
              <a:rPr lang="en-US" sz="2800" dirty="0"/>
              <a:t> believing that a nuclear missile from North Korea</a:t>
            </a:r>
          </a:p>
          <a:p>
            <a:pPr algn="ctr"/>
            <a:r>
              <a:rPr lang="en-US" sz="2800" dirty="0"/>
              <a:t> was on its way because of </a:t>
            </a:r>
          </a:p>
          <a:p>
            <a:pPr algn="ctr"/>
            <a:r>
              <a:rPr lang="en-US" sz="2800" dirty="0"/>
              <a:t>a false alarm </a:t>
            </a:r>
          </a:p>
          <a:p>
            <a:pPr algn="ctr"/>
            <a:r>
              <a:rPr lang="en-US" sz="2800" dirty="0"/>
              <a:t>that could easily have been found to be false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by any normal person</a:t>
            </a:r>
            <a:r>
              <a:rPr lang="en-US" dirty="0"/>
              <a:t>.</a:t>
            </a:r>
          </a:p>
        </p:txBody>
      </p:sp>
      <p:pic>
        <p:nvPicPr>
          <p:cNvPr id="3" name="Picture 2" descr="Screen Shot 2019-07-03 at 10.09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9" y="4341644"/>
            <a:ext cx="5718992" cy="2516356"/>
          </a:xfrm>
          <a:prstGeom prst="rect">
            <a:avLst/>
          </a:prstGeom>
        </p:spPr>
      </p:pic>
      <p:pic>
        <p:nvPicPr>
          <p:cNvPr id="4" name="Picture 3" descr="Screen Shot 2019-07-04 at 5.31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8" y="5219700"/>
            <a:ext cx="2637692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304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97565"/>
            <a:ext cx="9013271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 what people worry about, </a:t>
            </a:r>
          </a:p>
          <a:p>
            <a:pPr algn="ctr"/>
            <a:r>
              <a:rPr lang="en-US" sz="2800" dirty="0"/>
              <a:t>what drives their fear of collapse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changes frequently,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and thus my specific versions of collapse change too,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both to reflect the latest fear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and to show that earlier reasons for concern often persist </a:t>
            </a:r>
          </a:p>
          <a:p>
            <a:pPr algn="ctr"/>
            <a:r>
              <a:rPr lang="en-US" sz="2800" dirty="0"/>
              <a:t>even if they are currently unheeded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346657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61746"/>
            <a:ext cx="8938569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When I began, in the 60s and 70s,</a:t>
            </a:r>
          </a:p>
          <a:p>
            <a:pPr algn="ctr"/>
            <a:r>
              <a:rPr lang="en-US" sz="2800" dirty="0"/>
              <a:t> environmental collapse was in the air</a:t>
            </a:r>
          </a:p>
          <a:p>
            <a:pPr algn="ctr"/>
            <a:r>
              <a:rPr lang="en-US" sz="2800" dirty="0"/>
              <a:t>—over-population, end of oil, </a:t>
            </a:r>
          </a:p>
          <a:p>
            <a:pPr algn="ctr"/>
            <a:r>
              <a:rPr lang="en-US" sz="2800" dirty="0"/>
              <a:t>global famine, </a:t>
            </a:r>
          </a:p>
          <a:p>
            <a:pPr algn="ctr"/>
            <a:r>
              <a:rPr lang="en-US" sz="2800" dirty="0"/>
              <a:t>serious air, water, and land pollution, </a:t>
            </a:r>
          </a:p>
          <a:p>
            <a:pPr algn="ctr"/>
            <a:r>
              <a:rPr lang="en-US" sz="2800" dirty="0"/>
              <a:t>even climate change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r"/>
            <a:r>
              <a:rPr lang="en-US" sz="2800" dirty="0"/>
              <a:t> (though, in truth, </a:t>
            </a:r>
          </a:p>
          <a:p>
            <a:pPr algn="r"/>
            <a:r>
              <a:rPr lang="en-US" sz="2800" dirty="0"/>
              <a:t>some did fear a new ice age </a:t>
            </a:r>
          </a:p>
          <a:p>
            <a:pPr algn="r"/>
            <a:r>
              <a:rPr lang="en-US" sz="2800" dirty="0"/>
              <a:t>while evidence of global warming </a:t>
            </a:r>
          </a:p>
          <a:p>
            <a:pPr algn="r"/>
            <a:r>
              <a:rPr lang="en-US" sz="2800" dirty="0"/>
              <a:t>was also becoming apparent)</a:t>
            </a:r>
            <a:r>
              <a:rPr lang="en-US" dirty="0"/>
              <a:t>.</a:t>
            </a:r>
          </a:p>
        </p:txBody>
      </p:sp>
      <p:pic>
        <p:nvPicPr>
          <p:cNvPr id="3" name="Picture 2" descr="Screen Shot 2019-07-04 at 11.25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12245"/>
            <a:ext cx="1943100" cy="2616200"/>
          </a:xfrm>
          <a:prstGeom prst="rect">
            <a:avLst/>
          </a:prstGeom>
        </p:spPr>
      </p:pic>
      <p:pic>
        <p:nvPicPr>
          <p:cNvPr id="5" name="Picture 4" descr="Screen Shot 2019-07-04 at 11.23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44"/>
            <a:ext cx="1640057" cy="2446187"/>
          </a:xfrm>
          <a:prstGeom prst="rect">
            <a:avLst/>
          </a:prstGeom>
        </p:spPr>
      </p:pic>
      <p:pic>
        <p:nvPicPr>
          <p:cNvPr id="6" name="Picture 5" descr="Screen Shot 2019-07-04 at 11.21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6" y="3468609"/>
            <a:ext cx="2431563" cy="2531686"/>
          </a:xfrm>
          <a:prstGeom prst="rect">
            <a:avLst/>
          </a:prstGeom>
        </p:spPr>
      </p:pic>
      <p:pic>
        <p:nvPicPr>
          <p:cNvPr id="7" name="Picture 6" descr="Screen Shot 2019-07-04 at 11.20.2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461" y="2753829"/>
            <a:ext cx="2012461" cy="23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439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457" y="2093737"/>
            <a:ext cx="86094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Then during the 1970s, </a:t>
            </a:r>
          </a:p>
          <a:p>
            <a:pPr algn="ctr"/>
            <a:r>
              <a:rPr lang="en-US" sz="2800" dirty="0"/>
              <a:t>the price of oil soared ever upward, </a:t>
            </a:r>
          </a:p>
          <a:p>
            <a:pPr algn="ctr"/>
            <a:r>
              <a:rPr lang="en-US" sz="2800" dirty="0"/>
              <a:t>double-digit stagflation persisted, </a:t>
            </a:r>
          </a:p>
          <a:p>
            <a:pPr algn="ctr"/>
            <a:r>
              <a:rPr lang="en-US" sz="2800" dirty="0"/>
              <a:t>the economy was on the ropes.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 All hope was lost.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But no one worried about the environment anymore.</a:t>
            </a:r>
          </a:p>
        </p:txBody>
      </p:sp>
      <p:pic>
        <p:nvPicPr>
          <p:cNvPr id="3" name="Picture 2" descr="Screen Shot 2019-07-04 at 11.31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825003"/>
            <a:ext cx="2819400" cy="2044700"/>
          </a:xfrm>
          <a:prstGeom prst="rect">
            <a:avLst/>
          </a:prstGeom>
        </p:spPr>
      </p:pic>
      <p:pic>
        <p:nvPicPr>
          <p:cNvPr id="4" name="Picture 3" descr="Screen Shot 2019-07-04 at 11.30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194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514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56281"/>
            <a:ext cx="86654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With the election of </a:t>
            </a:r>
          </a:p>
          <a:p>
            <a:pPr algn="ctr"/>
            <a:r>
              <a:rPr lang="en-US" sz="2800" dirty="0"/>
              <a:t>an avuncular movie actor,</a:t>
            </a:r>
          </a:p>
          <a:p>
            <a:pPr algn="ctr"/>
            <a:r>
              <a:rPr lang="en-US" sz="2800" dirty="0"/>
              <a:t> </a:t>
            </a:r>
            <a:r>
              <a:rPr lang="en-US" sz="2800" b="1" dirty="0"/>
              <a:t>voodoo economics</a:t>
            </a:r>
          </a:p>
          <a:p>
            <a:pPr algn="ctr"/>
            <a:r>
              <a:rPr lang="en-US" sz="2800" dirty="0"/>
              <a:t> suddenly became the new wisdom,</a:t>
            </a:r>
          </a:p>
          <a:p>
            <a:pPr algn="ctr"/>
            <a:r>
              <a:rPr lang="en-US" sz="2800" dirty="0"/>
              <a:t> doing its debt-compounding thing, </a:t>
            </a:r>
          </a:p>
          <a:p>
            <a:pPr algn="ctr"/>
            <a:r>
              <a:rPr lang="en-US" sz="2800" dirty="0"/>
              <a:t>and it was suddenly morning in America,</a:t>
            </a:r>
          </a:p>
          <a:p>
            <a:pPr algn="ctr"/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with only atomic annihilation</a:t>
            </a:r>
          </a:p>
          <a:p>
            <a:pPr algn="ctr"/>
            <a:r>
              <a:rPr lang="en-US" sz="2800" dirty="0"/>
              <a:t> from the Evil Empires </a:t>
            </a:r>
          </a:p>
          <a:p>
            <a:pPr algn="ctr"/>
            <a:r>
              <a:rPr lang="en-US" sz="2800" dirty="0"/>
              <a:t>to worry about.</a:t>
            </a:r>
            <a:endParaRPr lang="en-US" dirty="0"/>
          </a:p>
        </p:txBody>
      </p:sp>
      <p:pic>
        <p:nvPicPr>
          <p:cNvPr id="7" name="Picture 6" descr="Screen Shot 2019-07-04 at 12.18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28" y="5060272"/>
            <a:ext cx="2620272" cy="1797727"/>
          </a:xfrm>
          <a:prstGeom prst="rect">
            <a:avLst/>
          </a:prstGeom>
        </p:spPr>
      </p:pic>
      <p:pic>
        <p:nvPicPr>
          <p:cNvPr id="8" name="Picture 7" descr="Screen Shot 2019-07-04 at 12.26.5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0" y="0"/>
            <a:ext cx="4851400" cy="2032000"/>
          </a:xfrm>
          <a:prstGeom prst="rect">
            <a:avLst/>
          </a:prstGeom>
        </p:spPr>
      </p:pic>
      <p:pic>
        <p:nvPicPr>
          <p:cNvPr id="9" name="Picture 8" descr="Screen Shot 2019-07-04 at 12.25.3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2120900"/>
          </a:xfrm>
          <a:prstGeom prst="rect">
            <a:avLst/>
          </a:prstGeom>
        </p:spPr>
      </p:pic>
      <p:pic>
        <p:nvPicPr>
          <p:cNvPr id="11" name="Picture 10" descr="Screen Shot 2019-07-04 at 12.24.0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93426"/>
            <a:ext cx="2765477" cy="13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16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4034</Words>
  <Application>Microsoft Office PowerPoint</Application>
  <PresentationFormat>On-screen Show (4:3)</PresentationFormat>
  <Paragraphs>950</Paragraphs>
  <Slides>119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4" baseType="lpstr">
      <vt:lpstr>Arial</vt:lpstr>
      <vt:lpstr>Calibri</vt:lpstr>
      <vt:lpstr>SchoolHouse Printed 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Dator</dc:creator>
  <cp:lastModifiedBy>Clem Bezold</cp:lastModifiedBy>
  <cp:revision>335</cp:revision>
  <dcterms:created xsi:type="dcterms:W3CDTF">2019-06-25T03:27:29Z</dcterms:created>
  <dcterms:modified xsi:type="dcterms:W3CDTF">2019-08-01T04:17:23Z</dcterms:modified>
</cp:coreProperties>
</file>