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13"/>
  </p:notesMasterIdLst>
  <p:sldIdLst>
    <p:sldId id="449" r:id="rId2"/>
    <p:sldId id="443" r:id="rId3"/>
    <p:sldId id="437" r:id="rId4"/>
    <p:sldId id="444" r:id="rId5"/>
    <p:sldId id="451" r:id="rId6"/>
    <p:sldId id="438" r:id="rId7"/>
    <p:sldId id="439" r:id="rId8"/>
    <p:sldId id="450" r:id="rId9"/>
    <p:sldId id="452" r:id="rId10"/>
    <p:sldId id="453" r:id="rId11"/>
    <p:sldId id="278" r:id="rId12"/>
  </p:sldIdLst>
  <p:sldSz cx="9144000" cy="6858000" type="screen4x3"/>
  <p:notesSz cx="6985000" cy="92837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54" autoAdjust="0"/>
  </p:normalViewPr>
  <p:slideViewPr>
    <p:cSldViewPr>
      <p:cViewPr varScale="1">
        <p:scale>
          <a:sx n="62" d="100"/>
          <a:sy n="62" d="100"/>
        </p:scale>
        <p:origin x="936" y="2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2958" tIns="46479" rIns="92958" bIns="46479" rtlCol="0"/>
          <a:lstStyle>
            <a:lvl1pPr algn="l">
              <a:defRPr sz="1200">
                <a:latin typeface="Arial" charset="0"/>
              </a:defRPr>
            </a:lvl1pPr>
          </a:lstStyle>
          <a:p>
            <a:pPr>
              <a:defRPr/>
            </a:pPr>
            <a:endParaRPr lang="en-US"/>
          </a:p>
        </p:txBody>
      </p:sp>
      <p:sp>
        <p:nvSpPr>
          <p:cNvPr id="3" name="Date Placeholder 2"/>
          <p:cNvSpPr>
            <a:spLocks noGrp="1"/>
          </p:cNvSpPr>
          <p:nvPr>
            <p:ph type="dt" idx="1"/>
          </p:nvPr>
        </p:nvSpPr>
        <p:spPr>
          <a:xfrm>
            <a:off x="3956550" y="0"/>
            <a:ext cx="3026833" cy="464185"/>
          </a:xfrm>
          <a:prstGeom prst="rect">
            <a:avLst/>
          </a:prstGeom>
        </p:spPr>
        <p:txBody>
          <a:bodyPr vert="horz" lIns="92958" tIns="46479" rIns="92958" bIns="46479" rtlCol="0"/>
          <a:lstStyle>
            <a:lvl1pPr algn="r">
              <a:defRPr sz="1200">
                <a:latin typeface="Arial" charset="0"/>
              </a:defRPr>
            </a:lvl1pPr>
          </a:lstStyle>
          <a:p>
            <a:pPr>
              <a:defRPr/>
            </a:pPr>
            <a:fld id="{F711C1CE-4DDB-43BD-A730-3274FCB38BA4}" type="datetimeFigureOut">
              <a:rPr lang="en-US"/>
              <a:pPr>
                <a:defRPr/>
              </a:pPr>
              <a:t>7/25/2016</a:t>
            </a:fld>
            <a:endParaRPr lang="en-US"/>
          </a:p>
        </p:txBody>
      </p:sp>
      <p:sp>
        <p:nvSpPr>
          <p:cNvPr id="4" name="Slide Image Placeholder 3"/>
          <p:cNvSpPr>
            <a:spLocks noGrp="1" noRot="1" noChangeAspect="1"/>
          </p:cNvSpPr>
          <p:nvPr>
            <p:ph type="sldImg" idx="2"/>
          </p:nvPr>
        </p:nvSpPr>
        <p:spPr>
          <a:xfrm>
            <a:off x="1171575" y="696913"/>
            <a:ext cx="4641850" cy="3481387"/>
          </a:xfrm>
          <a:prstGeom prst="rect">
            <a:avLst/>
          </a:prstGeom>
          <a:noFill/>
          <a:ln w="12700">
            <a:solidFill>
              <a:prstClr val="black"/>
            </a:solidFill>
          </a:ln>
        </p:spPr>
        <p:txBody>
          <a:bodyPr vert="horz" lIns="92958" tIns="46479" rIns="92958" bIns="46479" rtlCol="0" anchor="ctr"/>
          <a:lstStyle/>
          <a:p>
            <a:pPr lvl="0"/>
            <a:endParaRPr lang="en-US" noProof="0"/>
          </a:p>
        </p:txBody>
      </p:sp>
      <p:sp>
        <p:nvSpPr>
          <p:cNvPr id="5" name="Notes Placeholder 4"/>
          <p:cNvSpPr>
            <a:spLocks noGrp="1"/>
          </p:cNvSpPr>
          <p:nvPr>
            <p:ph type="body" sz="quarter" idx="3"/>
          </p:nvPr>
        </p:nvSpPr>
        <p:spPr>
          <a:xfrm>
            <a:off x="698500" y="4409758"/>
            <a:ext cx="5588000" cy="4177665"/>
          </a:xfrm>
          <a:prstGeom prst="rect">
            <a:avLst/>
          </a:prstGeom>
        </p:spPr>
        <p:txBody>
          <a:bodyPr vert="horz" lIns="92958" tIns="46479" rIns="92958" bIns="46479"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17904"/>
            <a:ext cx="3026833" cy="464185"/>
          </a:xfrm>
          <a:prstGeom prst="rect">
            <a:avLst/>
          </a:prstGeom>
        </p:spPr>
        <p:txBody>
          <a:bodyPr vert="horz" lIns="92958" tIns="46479" rIns="92958" bIns="46479" rtlCol="0" anchor="b"/>
          <a:lstStyle>
            <a:lvl1pPr algn="l">
              <a:defRPr sz="1200">
                <a:latin typeface="Arial" charset="0"/>
              </a:defRPr>
            </a:lvl1pPr>
          </a:lstStyle>
          <a:p>
            <a:pPr>
              <a:defRPr/>
            </a:pPr>
            <a:endParaRPr lang="en-US"/>
          </a:p>
        </p:txBody>
      </p:sp>
      <p:sp>
        <p:nvSpPr>
          <p:cNvPr id="7" name="Slide Number Placeholder 6"/>
          <p:cNvSpPr>
            <a:spLocks noGrp="1"/>
          </p:cNvSpPr>
          <p:nvPr>
            <p:ph type="sldNum" sz="quarter" idx="5"/>
          </p:nvPr>
        </p:nvSpPr>
        <p:spPr>
          <a:xfrm>
            <a:off x="3956550" y="8817904"/>
            <a:ext cx="3026833" cy="464185"/>
          </a:xfrm>
          <a:prstGeom prst="rect">
            <a:avLst/>
          </a:prstGeom>
        </p:spPr>
        <p:txBody>
          <a:bodyPr vert="horz" lIns="92958" tIns="46479" rIns="92958" bIns="46479" rtlCol="0" anchor="b"/>
          <a:lstStyle>
            <a:lvl1pPr algn="r">
              <a:defRPr sz="1200">
                <a:latin typeface="Arial" charset="0"/>
              </a:defRPr>
            </a:lvl1pPr>
          </a:lstStyle>
          <a:p>
            <a:pPr>
              <a:defRPr/>
            </a:pPr>
            <a:fld id="{2194B09E-AE25-4110-B5AC-CA62DBC5A939}" type="slidenum">
              <a:rPr lang="en-US"/>
              <a:pPr>
                <a:defRPr/>
              </a:pPr>
              <a:t>‹#›</a:t>
            </a:fld>
            <a:endParaRPr lang="en-US"/>
          </a:p>
        </p:txBody>
      </p:sp>
    </p:spTree>
    <p:extLst>
      <p:ext uri="{BB962C8B-B14F-4D97-AF65-F5344CB8AC3E}">
        <p14:creationId xmlns:p14="http://schemas.microsoft.com/office/powerpoint/2010/main" val="25234369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a:defRPr/>
            </a:pPr>
            <a:fld id="{85AAC7DB-0577-4D85-A3E7-A05A230C404A}" type="datetime1">
              <a:rPr lang="en-US" smtClean="0"/>
              <a:pPr>
                <a:defRPr/>
              </a:pPr>
              <a:t>7/25/2016</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a:defRPr/>
            </a:pPr>
            <a:fld id="{A6F20742-16D3-42D8-8CA3-F7E5BBDDFFB9}"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fld id="{FFDAA09C-2733-49E7-97D8-D5C960AAFC14}" type="datetime1">
              <a:rPr lang="en-US" smtClean="0"/>
              <a:pPr>
                <a:defRPr/>
              </a:pPr>
              <a:t>7/25/2016</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3ED5951-4691-4076-B77E-505B6DB3446D}"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fld id="{DBD7C5DF-0ECE-4DF1-A663-B3BD4D4CD795}" type="datetime1">
              <a:rPr lang="en-US" smtClean="0"/>
              <a:pPr>
                <a:defRPr/>
              </a:pPr>
              <a:t>7/25/2016</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163AAB2-2F8E-4927-A4D2-B454A97E74BE}"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fld id="{232B47BC-C534-48C5-9331-8AE3606F6660}" type="datetime1">
              <a:rPr lang="en-US" smtClean="0"/>
              <a:pPr>
                <a:defRPr/>
              </a:pPr>
              <a:t>7/25/2016</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DD03A2E-EFF3-400C-9AC4-DAF3DAFC3C31}" type="slidenum">
              <a:rPr lang="en-US" smtClean="0"/>
              <a:pPr>
                <a:defRPr/>
              </a:pPr>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pPr>
              <a:defRPr/>
            </a:pPr>
            <a:fld id="{CAA300E7-B237-4EA6-BD83-92FD94B8D428}" type="datetime1">
              <a:rPr lang="en-US" smtClean="0"/>
              <a:pPr>
                <a:defRPr/>
              </a:pPr>
              <a:t>7/25/2016</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F0B8E99-935F-4110-99D0-57C68AFF4D88}" type="slidenum">
              <a:rPr lang="en-US" smtClean="0"/>
              <a:pPr>
                <a:defRPr/>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pPr>
              <a:defRPr/>
            </a:pPr>
            <a:fld id="{3B8203E3-12F8-4BC3-B603-4439C9AF3920}" type="datetime1">
              <a:rPr lang="en-US" smtClean="0"/>
              <a:pPr>
                <a:defRPr/>
              </a:pPr>
              <a:t>7/25/2016</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281D4A7A-C3FD-4618-B38A-960853C0C8CA}" type="slidenum">
              <a:rPr lang="en-US" smtClean="0"/>
              <a:pPr>
                <a:defRPr/>
              </a:pPr>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pPr>
              <a:defRPr/>
            </a:pPr>
            <a:fld id="{C2F18CA7-5EA7-4D59-9274-E9697B20D17B}" type="datetime1">
              <a:rPr lang="en-US" smtClean="0"/>
              <a:pPr>
                <a:defRPr/>
              </a:pPr>
              <a:t>7/25/2016</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0F4EEB07-C025-4651-BCB7-5A0E5A2DD8E1}"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fld id="{99C19B9F-9C5A-439C-92CD-122942066F76}" type="datetime1">
              <a:rPr lang="en-US" smtClean="0"/>
              <a:pPr>
                <a:defRPr/>
              </a:pPr>
              <a:t>7/25/2016</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11315E21-A92D-455D-8562-0EE394E56125}" type="slidenum">
              <a:rPr lang="en-US" smtClean="0"/>
              <a:pPr>
                <a:defRPr/>
              </a:pPr>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3C62E2ED-18F7-4A83-9CD7-E0B3534ED47B}" type="datetime1">
              <a:rPr lang="en-US" smtClean="0"/>
              <a:pPr>
                <a:defRPr/>
              </a:pPr>
              <a:t>7/25/2016</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226BA2F6-C2BE-4E33-9A86-CB444A38E134}"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pPr>
              <a:defRPr/>
            </a:pPr>
            <a:fld id="{FBFA1D31-E14B-4E8C-802E-E433318B6A7B}" type="datetime1">
              <a:rPr lang="en-US" smtClean="0"/>
              <a:pPr>
                <a:defRPr/>
              </a:pPr>
              <a:t>7/25/2016</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B9CD32C1-9C0A-4F01-A666-ECB3DEEF449B}"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a:defRPr/>
            </a:pPr>
            <a:fld id="{10F0319D-C245-402A-9F16-E299847963DA}" type="datetime1">
              <a:rPr lang="en-US" smtClean="0"/>
              <a:pPr>
                <a:defRPr/>
              </a:pPr>
              <a:t>7/25/2016</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a:defRPr/>
            </a:pPr>
            <a:fld id="{29C265A6-B0AF-407C-B394-715629570747}" type="slidenum">
              <a:rPr lang="en-US" smtClean="0"/>
              <a:pPr>
                <a:defRPr/>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defRPr/>
            </a:pPr>
            <a:fld id="{A9012B4B-71D2-4CAD-BAD7-8E5D3AB77D97}" type="datetime1">
              <a:rPr lang="en-US" smtClean="0"/>
              <a:pPr>
                <a:defRPr/>
              </a:pPr>
              <a:t>7/25/2016</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96E24849-A560-44A7-93E9-7124891FE586}"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hd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intosai.org/news/220416-draft-new-intosai-strategic-plan-2017-22.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2CBFBFE7-9C94-41C6-801B-BD8E5E6D3E73}" type="slidenum">
              <a:rPr lang="en-US" smtClean="0">
                <a:solidFill>
                  <a:prstClr val="black"/>
                </a:solidFill>
              </a:rPr>
              <a:pPr>
                <a:defRPr/>
              </a:pPr>
              <a:t>1</a:t>
            </a:fld>
            <a:endParaRPr lang="en-US">
              <a:solidFill>
                <a:prstClr val="black"/>
              </a:solidFill>
            </a:endParaRPr>
          </a:p>
        </p:txBody>
      </p:sp>
      <p:sp>
        <p:nvSpPr>
          <p:cNvPr id="2050" name="Rectangle 2"/>
          <p:cNvSpPr>
            <a:spLocks noGrp="1" noChangeArrowheads="1"/>
          </p:cNvSpPr>
          <p:nvPr>
            <p:ph type="ctrTitle" idx="4294967295"/>
          </p:nvPr>
        </p:nvSpPr>
        <p:spPr>
          <a:xfrm>
            <a:off x="1295400" y="914400"/>
            <a:ext cx="6477000" cy="2819400"/>
          </a:xfrm>
        </p:spPr>
        <p:txBody>
          <a:bodyPr>
            <a:noAutofit/>
          </a:bodyPr>
          <a:lstStyle/>
          <a:p>
            <a:pPr lvl="0">
              <a:defRPr/>
            </a:pPr>
            <a:br>
              <a:rPr lang="en-US" sz="2800" dirty="0"/>
            </a:br>
            <a:br>
              <a:rPr lang="en-US" sz="2800" dirty="0"/>
            </a:br>
            <a:r>
              <a:rPr lang="en-US" sz="2800" dirty="0">
                <a:effectLst/>
              </a:rPr>
              <a:t>The 2030 Agenda for Sustainable Development:  International Follow-up and Review Efforts to Ensure Effective Global Implementation </a:t>
            </a:r>
            <a:br>
              <a:rPr lang="en-US" sz="2800">
                <a:effectLst/>
              </a:rPr>
            </a:br>
            <a:br>
              <a:rPr lang="en-US" sz="2800" dirty="0"/>
            </a:br>
            <a:r>
              <a:rPr lang="en-US" sz="2800" dirty="0"/>
              <a:t>PSFN and </a:t>
            </a:r>
            <a:r>
              <a:rPr lang="en-US" sz="2800" dirty="0" err="1"/>
              <a:t>FFCol</a:t>
            </a:r>
            <a:r>
              <a:rPr lang="en-US" sz="2800" dirty="0"/>
              <a:t> Foresight Day</a:t>
            </a:r>
            <a:br>
              <a:rPr lang="en-US" sz="2800" dirty="0"/>
            </a:br>
            <a:r>
              <a:rPr lang="en-US" sz="2800" dirty="0"/>
              <a:t>22 July 2016</a:t>
            </a:r>
            <a:br>
              <a:rPr lang="en-US" sz="2800" dirty="0"/>
            </a:br>
            <a:endParaRPr lang="en-US" sz="2800" dirty="0"/>
          </a:p>
        </p:txBody>
      </p:sp>
      <p:sp>
        <p:nvSpPr>
          <p:cNvPr id="14338" name="Rectangle 3"/>
          <p:cNvSpPr>
            <a:spLocks noGrp="1" noChangeArrowheads="1"/>
          </p:cNvSpPr>
          <p:nvPr>
            <p:ph type="subTitle" idx="4294967295"/>
          </p:nvPr>
        </p:nvSpPr>
        <p:spPr>
          <a:xfrm>
            <a:off x="3095625" y="4098925"/>
            <a:ext cx="6048375" cy="1589088"/>
          </a:xfrm>
        </p:spPr>
        <p:txBody>
          <a:bodyPr>
            <a:normAutofit/>
          </a:bodyPr>
          <a:lstStyle/>
          <a:p>
            <a:pPr marL="0" indent="0" algn="ctr" eaLnBrk="1" hangingPunct="1">
              <a:buFont typeface="Wingdings" pitchFamily="2" charset="2"/>
              <a:buNone/>
            </a:pPr>
            <a:r>
              <a:rPr lang="en-US" dirty="0"/>
              <a:t>J. Christopher Mihm</a:t>
            </a:r>
          </a:p>
          <a:p>
            <a:pPr marL="0" indent="0" algn="ctr" eaLnBrk="1" hangingPunct="1">
              <a:buFont typeface="Wingdings" pitchFamily="2" charset="2"/>
              <a:buNone/>
            </a:pPr>
            <a:r>
              <a:rPr lang="en-US" dirty="0"/>
              <a:t> </a:t>
            </a:r>
          </a:p>
        </p:txBody>
      </p:sp>
    </p:spTree>
    <p:extLst>
      <p:ext uri="{BB962C8B-B14F-4D97-AF65-F5344CB8AC3E}">
        <p14:creationId xmlns:p14="http://schemas.microsoft.com/office/powerpoint/2010/main" val="28271903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National follow-up and review plans.  How does the nation plan to assess and report on its progress?</a:t>
            </a:r>
          </a:p>
          <a:p>
            <a:pPr lvl="1"/>
            <a:r>
              <a:rPr lang="en-US" dirty="0"/>
              <a:t>Foresight capacity</a:t>
            </a:r>
          </a:p>
          <a:p>
            <a:pPr lvl="1"/>
            <a:r>
              <a:rPr lang="en-US" dirty="0"/>
              <a:t>Evaluation capacity</a:t>
            </a:r>
          </a:p>
          <a:p>
            <a:pPr lvl="1"/>
            <a:r>
              <a:rPr lang="en-US" dirty="0"/>
              <a:t>Roles of stakeholders</a:t>
            </a:r>
          </a:p>
          <a:p>
            <a:pPr lvl="1"/>
            <a:r>
              <a:rPr lang="en-US" dirty="0"/>
              <a:t>Commitment to transparency and public reporting</a:t>
            </a:r>
          </a:p>
          <a:p>
            <a:pPr lvl="1"/>
            <a:r>
              <a:rPr lang="en-US" dirty="0"/>
              <a:t>Role of the SAI</a:t>
            </a:r>
          </a:p>
          <a:p>
            <a:pPr lvl="1"/>
            <a:r>
              <a:rPr lang="en-US" dirty="0"/>
              <a:t>National plans, if any, to participate in the HLPF Voluntary National Reviews</a:t>
            </a:r>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2DD03A2E-EFF3-400C-9AC4-DAF3DAFC3C31}" type="slidenum">
              <a:rPr lang="en-US" smtClean="0"/>
              <a:pPr>
                <a:defRPr/>
              </a:pPr>
              <a:t>10</a:t>
            </a:fld>
            <a:endParaRPr lang="en-US"/>
          </a:p>
        </p:txBody>
      </p:sp>
      <p:sp>
        <p:nvSpPr>
          <p:cNvPr id="5" name="Title 4"/>
          <p:cNvSpPr>
            <a:spLocks noGrp="1"/>
          </p:cNvSpPr>
          <p:nvPr>
            <p:ph type="title"/>
          </p:nvPr>
        </p:nvSpPr>
        <p:spPr/>
        <p:txBody>
          <a:bodyPr>
            <a:normAutofit fontScale="90000"/>
          </a:bodyPr>
          <a:lstStyle/>
          <a:p>
            <a:br>
              <a:rPr lang="en-US" dirty="0"/>
            </a:br>
            <a:r>
              <a:rPr lang="en-US" dirty="0"/>
              <a:t>Potential key focus areas, continued</a:t>
            </a:r>
            <a:br>
              <a:rPr lang="en-US" dirty="0"/>
            </a:br>
            <a:endParaRPr lang="en-US" dirty="0"/>
          </a:p>
        </p:txBody>
      </p:sp>
    </p:spTree>
    <p:extLst>
      <p:ext uri="{BB962C8B-B14F-4D97-AF65-F5344CB8AC3E}">
        <p14:creationId xmlns:p14="http://schemas.microsoft.com/office/powerpoint/2010/main" val="15420704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Content Placeholder 2"/>
          <p:cNvSpPr>
            <a:spLocks noGrp="1"/>
          </p:cNvSpPr>
          <p:nvPr>
            <p:ph idx="1"/>
          </p:nvPr>
        </p:nvSpPr>
        <p:spPr/>
        <p:txBody>
          <a:bodyPr/>
          <a:lstStyle/>
          <a:p>
            <a:pPr algn="ctr" eaLnBrk="1" hangingPunct="1">
              <a:buFont typeface="Arial" pitchFamily="34" charset="0"/>
              <a:buNone/>
            </a:pPr>
            <a:endParaRPr lang="en-US" dirty="0"/>
          </a:p>
          <a:p>
            <a:pPr algn="ctr" eaLnBrk="1" hangingPunct="1">
              <a:buFont typeface="Arial" pitchFamily="34" charset="0"/>
              <a:buNone/>
            </a:pPr>
            <a:endParaRPr lang="en-US" sz="7200"/>
          </a:p>
          <a:p>
            <a:pPr algn="ctr" eaLnBrk="1" hangingPunct="1">
              <a:buFont typeface="Arial" pitchFamily="34" charset="0"/>
              <a:buNone/>
            </a:pPr>
            <a:r>
              <a:rPr lang="en-US" sz="7200"/>
              <a:t>Thank you! </a:t>
            </a:r>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C86AE720-FE72-406F-AC8C-7BB00AD3377E}" type="slidenum">
              <a:rPr lang="en-US" smtClean="0"/>
              <a:pPr>
                <a:defRPr/>
              </a:pPr>
              <a:t>11</a:t>
            </a:fld>
            <a:endParaRPr lang="en-US"/>
          </a:p>
        </p:txBody>
      </p:sp>
      <p:sp>
        <p:nvSpPr>
          <p:cNvPr id="88065" name="Title 1"/>
          <p:cNvSpPr>
            <a:spLocks noGrp="1"/>
          </p:cNvSpPr>
          <p:nvPr>
            <p:ph type="title"/>
          </p:nvPr>
        </p:nvSpPr>
        <p:spPr/>
        <p:txBody>
          <a:bodyPr/>
          <a:lstStyle/>
          <a:p>
            <a:pPr eaLnBrk="1" hangingPunct="1"/>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2DD03A2E-EFF3-400C-9AC4-DAF3DAFC3C31}" type="slidenum">
              <a:rPr lang="en-US" smtClean="0"/>
              <a:pPr>
                <a:defRPr/>
              </a:pPr>
              <a:t>2</a:t>
            </a:fld>
            <a:endParaRPr lang="en-US"/>
          </a:p>
        </p:txBody>
      </p:sp>
      <p:sp>
        <p:nvSpPr>
          <p:cNvPr id="5" name="Title 4"/>
          <p:cNvSpPr>
            <a:spLocks noGrp="1"/>
          </p:cNvSpPr>
          <p:nvPr>
            <p:ph type="title"/>
          </p:nvPr>
        </p:nvSpPr>
        <p:spPr/>
        <p:txBody>
          <a:bodyPr>
            <a:normAutofit fontScale="90000"/>
          </a:bodyPr>
          <a:lstStyle/>
          <a:p>
            <a:r>
              <a:rPr lang="en-US" dirty="0"/>
              <a:t>The Sustainable Development Goals</a:t>
            </a: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90600" y="1600201"/>
            <a:ext cx="6553457"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25995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109728" indent="0">
              <a:buNone/>
            </a:pPr>
            <a:endParaRPr lang="en-US" dirty="0"/>
          </a:p>
          <a:p>
            <a:r>
              <a:rPr lang="en-US" dirty="0"/>
              <a:t>Integrated and indivisible</a:t>
            </a:r>
          </a:p>
          <a:p>
            <a:endParaRPr lang="en-US" dirty="0"/>
          </a:p>
          <a:p>
            <a:r>
              <a:rPr lang="en-US" dirty="0"/>
              <a:t>Universal</a:t>
            </a:r>
          </a:p>
          <a:p>
            <a:endParaRPr lang="en-US" dirty="0"/>
          </a:p>
          <a:p>
            <a:r>
              <a:rPr lang="en-US" dirty="0"/>
              <a:t>Strong focus on effective governance and the means of implementation (MIA)</a:t>
            </a:r>
          </a:p>
          <a:p>
            <a:endParaRPr lang="en-US" dirty="0"/>
          </a:p>
          <a:p>
            <a:r>
              <a:rPr lang="en-US" dirty="0"/>
              <a:t>Commitment to national reporting and rigorous follow-up and review</a:t>
            </a:r>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2DD03A2E-EFF3-400C-9AC4-DAF3DAFC3C31}" type="slidenum">
              <a:rPr lang="en-US" smtClean="0"/>
              <a:pPr>
                <a:defRPr/>
              </a:pPr>
              <a:t>3</a:t>
            </a:fld>
            <a:endParaRPr lang="en-US"/>
          </a:p>
        </p:txBody>
      </p:sp>
      <p:sp>
        <p:nvSpPr>
          <p:cNvPr id="5" name="Title 4"/>
          <p:cNvSpPr>
            <a:spLocks noGrp="1"/>
          </p:cNvSpPr>
          <p:nvPr>
            <p:ph type="title"/>
          </p:nvPr>
        </p:nvSpPr>
        <p:spPr/>
        <p:txBody>
          <a:bodyPr>
            <a:normAutofit fontScale="90000"/>
          </a:bodyPr>
          <a:lstStyle/>
          <a:p>
            <a:r>
              <a:rPr lang="en-US" dirty="0"/>
              <a:t>The 2030 Agenda for Sustainable Development</a:t>
            </a:r>
          </a:p>
        </p:txBody>
      </p:sp>
    </p:spTree>
    <p:extLst>
      <p:ext uri="{BB962C8B-B14F-4D97-AF65-F5344CB8AC3E}">
        <p14:creationId xmlns:p14="http://schemas.microsoft.com/office/powerpoint/2010/main" val="19199608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a:p>
            <a:r>
              <a:rPr lang="en-US" dirty="0"/>
              <a:t>National reviews</a:t>
            </a:r>
          </a:p>
          <a:p>
            <a:endParaRPr lang="en-US" dirty="0"/>
          </a:p>
          <a:p>
            <a:r>
              <a:rPr lang="en-US" dirty="0"/>
              <a:t>Regional reviews</a:t>
            </a:r>
          </a:p>
          <a:p>
            <a:endParaRPr lang="en-US" dirty="0"/>
          </a:p>
          <a:p>
            <a:r>
              <a:rPr lang="en-US" dirty="0"/>
              <a:t>Thematic reviews</a:t>
            </a:r>
          </a:p>
          <a:p>
            <a:endParaRPr lang="en-US" dirty="0"/>
          </a:p>
          <a:p>
            <a:r>
              <a:rPr lang="en-US" dirty="0"/>
              <a:t>Global reviews</a:t>
            </a:r>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2DD03A2E-EFF3-400C-9AC4-DAF3DAFC3C31}" type="slidenum">
              <a:rPr lang="en-US" smtClean="0"/>
              <a:pPr>
                <a:defRPr/>
              </a:pPr>
              <a:t>4</a:t>
            </a:fld>
            <a:endParaRPr lang="en-US"/>
          </a:p>
        </p:txBody>
      </p:sp>
      <p:sp>
        <p:nvSpPr>
          <p:cNvPr id="5" name="Title 4"/>
          <p:cNvSpPr>
            <a:spLocks noGrp="1"/>
          </p:cNvSpPr>
          <p:nvPr>
            <p:ph type="title"/>
          </p:nvPr>
        </p:nvSpPr>
        <p:spPr/>
        <p:txBody>
          <a:bodyPr/>
          <a:lstStyle/>
          <a:p>
            <a:r>
              <a:rPr lang="en-US" dirty="0"/>
              <a:t>Follow-up and Review</a:t>
            </a:r>
          </a:p>
        </p:txBody>
      </p:sp>
    </p:spTree>
    <p:extLst>
      <p:ext uri="{BB962C8B-B14F-4D97-AF65-F5344CB8AC3E}">
        <p14:creationId xmlns:p14="http://schemas.microsoft.com/office/powerpoint/2010/main" val="18191928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a:t>Centerpiece of the draft INTOSAI Strategic Plan for 2017-22. </a:t>
            </a:r>
            <a:r>
              <a:rPr lang="en-US" dirty="0">
                <a:hlinkClick r:id="rId2"/>
              </a:rPr>
              <a:t>http://www.intosai.org/news/220416-draft-new-intosai-strategic-plan-2017-22.html</a:t>
            </a:r>
            <a:endParaRPr lang="en-US" dirty="0"/>
          </a:p>
          <a:p>
            <a:endParaRPr lang="en-US" dirty="0"/>
          </a:p>
          <a:p>
            <a:r>
              <a:rPr lang="en-US" dirty="0"/>
              <a:t>One of the two themes for the Congress this December in Abu Dhabi</a:t>
            </a:r>
          </a:p>
          <a:p>
            <a:endParaRPr lang="en-US" dirty="0"/>
          </a:p>
          <a:p>
            <a:r>
              <a:rPr lang="en-US" dirty="0"/>
              <a:t>INTOSAI in coordination with its partners is developing an audit program for assessing national preparedness</a:t>
            </a:r>
          </a:p>
          <a:p>
            <a:endParaRPr lang="en-US" dirty="0"/>
          </a:p>
          <a:p>
            <a:r>
              <a:rPr lang="en-US" dirty="0"/>
              <a:t>Efforts by INTOSAI regional organizations</a:t>
            </a:r>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2DD03A2E-EFF3-400C-9AC4-DAF3DAFC3C31}" type="slidenum">
              <a:rPr lang="en-US" smtClean="0"/>
              <a:pPr>
                <a:defRPr/>
              </a:pPr>
              <a:t>5</a:t>
            </a:fld>
            <a:endParaRPr lang="en-US"/>
          </a:p>
        </p:txBody>
      </p:sp>
      <p:sp>
        <p:nvSpPr>
          <p:cNvPr id="5" name="Title 4"/>
          <p:cNvSpPr>
            <a:spLocks noGrp="1"/>
          </p:cNvSpPr>
          <p:nvPr>
            <p:ph type="title"/>
          </p:nvPr>
        </p:nvSpPr>
        <p:spPr/>
        <p:txBody>
          <a:bodyPr/>
          <a:lstStyle/>
          <a:p>
            <a:r>
              <a:rPr lang="en-US" dirty="0"/>
              <a:t>INTOSAI and the A2030</a:t>
            </a:r>
          </a:p>
        </p:txBody>
      </p:sp>
    </p:spTree>
    <p:extLst>
      <p:ext uri="{BB962C8B-B14F-4D97-AF65-F5344CB8AC3E}">
        <p14:creationId xmlns:p14="http://schemas.microsoft.com/office/powerpoint/2010/main" val="39919203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pPr marL="109728" indent="0">
              <a:buNone/>
            </a:pPr>
            <a:r>
              <a:rPr lang="en-US" dirty="0">
                <a:ea typeface="Calibri"/>
              </a:rPr>
              <a:t>The UN General Assembly in resolutions A/66/209 and A/69/228, recognized the key roles that Supreme Audit Institutions can play in helping to ensure the effective implementation and follow-up and review.</a:t>
            </a:r>
            <a:r>
              <a:rPr lang="en-US" sz="2800" dirty="0">
                <a:latin typeface="Calibri"/>
                <a:ea typeface="Calibri"/>
              </a:rPr>
              <a:t>  </a:t>
            </a:r>
            <a:endParaRPr lang="en-US" sz="3200" dirty="0">
              <a:latin typeface="Times New Roman"/>
              <a:ea typeface="Calibri"/>
            </a:endParaRPr>
          </a:p>
          <a:p>
            <a:pPr marL="109728" indent="0">
              <a:buNone/>
            </a:pPr>
            <a:r>
              <a:rPr lang="en-US" dirty="0"/>
              <a:t> </a:t>
            </a:r>
          </a:p>
          <a:p>
            <a:pPr marL="109728" indent="0">
              <a:buNone/>
            </a:pPr>
            <a:r>
              <a:rPr lang="en-US" dirty="0"/>
              <a:t>We can expect to make valuable contributions to the national, regional, and global implementation and follow-up and review efforts of the SDGs: </a:t>
            </a:r>
          </a:p>
          <a:p>
            <a:pPr marL="109728" indent="0">
              <a:buNone/>
            </a:pPr>
            <a:r>
              <a:rPr lang="en-US" dirty="0"/>
              <a:t> </a:t>
            </a:r>
          </a:p>
          <a:p>
            <a:r>
              <a:rPr lang="en-US" dirty="0"/>
              <a:t>1.	Support national efforts to build effective, accountable, and inclusive institutions, as called for by SDG 16 which commits each nation to “promote peaceful and inclusive societies for sustainable development, provide access to justice for all and build effective, accountable and inclusive institutions at all levels.”</a:t>
            </a:r>
          </a:p>
          <a:p>
            <a:r>
              <a:rPr lang="en-US" dirty="0"/>
              <a:t>2.	Audit national systems of assessing progress toward meeting national sustainable development goals,</a:t>
            </a:r>
          </a:p>
          <a:p>
            <a:r>
              <a:rPr lang="en-US" dirty="0"/>
              <a:t>3.	Undertake performance audits that examine the economy, efficiency, and effectiveness of key government programs that contribute to specific aspects of the SDGs, and </a:t>
            </a:r>
          </a:p>
          <a:p>
            <a:r>
              <a:rPr lang="en-US" dirty="0"/>
              <a:t>4.	Be models of transparency and accountability in their own internal operations, including auditing and reporting.</a:t>
            </a:r>
          </a:p>
          <a:p>
            <a:endParaRPr lang="en-US" dirty="0"/>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2DD03A2E-EFF3-400C-9AC4-DAF3DAFC3C31}" type="slidenum">
              <a:rPr lang="en-US" smtClean="0"/>
              <a:pPr>
                <a:defRPr/>
              </a:pPr>
              <a:t>6</a:t>
            </a:fld>
            <a:endParaRPr lang="en-US"/>
          </a:p>
        </p:txBody>
      </p:sp>
      <p:sp>
        <p:nvSpPr>
          <p:cNvPr id="5" name="Title 4"/>
          <p:cNvSpPr>
            <a:spLocks noGrp="1"/>
          </p:cNvSpPr>
          <p:nvPr>
            <p:ph type="title"/>
          </p:nvPr>
        </p:nvSpPr>
        <p:spPr/>
        <p:txBody>
          <a:bodyPr>
            <a:normAutofit fontScale="90000"/>
          </a:bodyPr>
          <a:lstStyle/>
          <a:p>
            <a:r>
              <a:rPr lang="en-US" dirty="0"/>
              <a:t>Role for Supreme Audit Institutions</a:t>
            </a:r>
          </a:p>
        </p:txBody>
      </p:sp>
    </p:spTree>
    <p:extLst>
      <p:ext uri="{BB962C8B-B14F-4D97-AF65-F5344CB8AC3E}">
        <p14:creationId xmlns:p14="http://schemas.microsoft.com/office/powerpoint/2010/main" val="6002781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2DD03A2E-EFF3-400C-9AC4-DAF3DAFC3C31}" type="slidenum">
              <a:rPr lang="en-US" smtClean="0"/>
              <a:pPr>
                <a:defRPr/>
              </a:pPr>
              <a:t>7</a:t>
            </a:fld>
            <a:endParaRPr lang="en-US"/>
          </a:p>
        </p:txBody>
      </p:sp>
      <p:sp>
        <p:nvSpPr>
          <p:cNvPr id="5" name="Title 4"/>
          <p:cNvSpPr>
            <a:spLocks noGrp="1"/>
          </p:cNvSpPr>
          <p:nvPr>
            <p:ph type="title"/>
          </p:nvPr>
        </p:nvSpPr>
        <p:spPr/>
        <p:txBody>
          <a:bodyPr>
            <a:normAutofit/>
          </a:bodyPr>
          <a:lstStyle/>
          <a:p>
            <a:r>
              <a:rPr lang="en-US" sz="3200" dirty="0"/>
              <a:t>Types of work SAIs could do</a:t>
            </a: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09600" y="1447800"/>
            <a:ext cx="7620000" cy="4919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203515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Selected key focus areas using the U.N. common reporting guidelines for the “Voluntary National Reviews at the HLPF”—High Level Political Forum</a:t>
            </a:r>
          </a:p>
          <a:p>
            <a:r>
              <a:rPr lang="en-US" dirty="0"/>
              <a:t>Potential key focus areas:</a:t>
            </a:r>
          </a:p>
          <a:p>
            <a:pPr lvl="1"/>
            <a:r>
              <a:rPr lang="en-US" dirty="0"/>
              <a:t>Integration of SDGs into national frameworks</a:t>
            </a:r>
          </a:p>
          <a:p>
            <a:pPr lvl="1"/>
            <a:r>
              <a:rPr lang="en-US" dirty="0"/>
              <a:t>Establishment of sustainable development goals, reporting regimes, and accountability mechanisms</a:t>
            </a:r>
          </a:p>
          <a:p>
            <a:pPr lvl="1"/>
            <a:r>
              <a:rPr lang="en-US" dirty="0"/>
              <a:t>Capacity of national statistical systems to produce data—including disaggregated data</a:t>
            </a:r>
          </a:p>
          <a:p>
            <a:pPr marL="393192" lvl="1" indent="0">
              <a:buNone/>
            </a:pPr>
            <a:r>
              <a:rPr lang="en-US" dirty="0"/>
              <a:t>      </a:t>
            </a:r>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2DD03A2E-EFF3-400C-9AC4-DAF3DAFC3C31}" type="slidenum">
              <a:rPr lang="en-US" smtClean="0"/>
              <a:pPr>
                <a:defRPr/>
              </a:pPr>
              <a:t>8</a:t>
            </a:fld>
            <a:endParaRPr lang="en-US"/>
          </a:p>
        </p:txBody>
      </p:sp>
      <p:sp>
        <p:nvSpPr>
          <p:cNvPr id="5" name="Title 4"/>
          <p:cNvSpPr>
            <a:spLocks noGrp="1"/>
          </p:cNvSpPr>
          <p:nvPr>
            <p:ph type="title"/>
          </p:nvPr>
        </p:nvSpPr>
        <p:spPr/>
        <p:txBody>
          <a:bodyPr>
            <a:normAutofit fontScale="90000"/>
          </a:bodyPr>
          <a:lstStyle/>
          <a:p>
            <a:r>
              <a:rPr lang="en-US" dirty="0"/>
              <a:t>Assessing National Preparedness to Implement the SDGs</a:t>
            </a:r>
          </a:p>
        </p:txBody>
      </p:sp>
    </p:spTree>
    <p:extLst>
      <p:ext uri="{BB962C8B-B14F-4D97-AF65-F5344CB8AC3E}">
        <p14:creationId xmlns:p14="http://schemas.microsoft.com/office/powerpoint/2010/main" val="3224395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Capacity of the “Center of Government”</a:t>
            </a:r>
          </a:p>
          <a:p>
            <a:pPr lvl="1"/>
            <a:r>
              <a:rPr lang="en-US" dirty="0"/>
              <a:t>Sustainable development plans that link ministries, levels of government, and sectors</a:t>
            </a:r>
          </a:p>
          <a:p>
            <a:pPr lvl="1"/>
            <a:r>
              <a:rPr lang="en-US" dirty="0"/>
              <a:t>Collaborative mechanisms and network management practices</a:t>
            </a:r>
          </a:p>
          <a:p>
            <a:pPr lvl="1"/>
            <a:r>
              <a:rPr lang="en-US" dirty="0"/>
              <a:t>Strategic foresight and risk management at both the enterprise and system levels </a:t>
            </a:r>
          </a:p>
          <a:p>
            <a:pPr lvl="1"/>
            <a:r>
              <a:rPr lang="en-US" dirty="0"/>
              <a:t>“Policy coherence” across the various ways government seeks to achieve results</a:t>
            </a:r>
          </a:p>
          <a:p>
            <a:pPr lvl="1"/>
            <a:r>
              <a:rPr lang="en-US" dirty="0"/>
              <a:t>“Means of implementation” (SDG Goal 17)</a:t>
            </a:r>
          </a:p>
          <a:p>
            <a:pPr lvl="2"/>
            <a:r>
              <a:rPr lang="en-US" dirty="0"/>
              <a:t>Available resources</a:t>
            </a:r>
          </a:p>
          <a:p>
            <a:pPr lvl="2"/>
            <a:r>
              <a:rPr lang="en-US" dirty="0"/>
              <a:t>Public integrity</a:t>
            </a:r>
          </a:p>
          <a:p>
            <a:pPr lvl="2"/>
            <a:r>
              <a:rPr lang="en-US" dirty="0"/>
              <a:t>Service delivery mechanisms (including delivery units) </a:t>
            </a:r>
          </a:p>
          <a:p>
            <a:endParaRPr lang="en-US" dirty="0"/>
          </a:p>
          <a:p>
            <a:pPr lvl="1"/>
            <a:endParaRPr lang="en-US" dirty="0"/>
          </a:p>
          <a:p>
            <a:pPr lvl="1"/>
            <a:endParaRPr lang="en-US" dirty="0"/>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2DD03A2E-EFF3-400C-9AC4-DAF3DAFC3C31}" type="slidenum">
              <a:rPr lang="en-US" smtClean="0"/>
              <a:pPr>
                <a:defRPr/>
              </a:pPr>
              <a:t>9</a:t>
            </a:fld>
            <a:endParaRPr lang="en-US"/>
          </a:p>
        </p:txBody>
      </p:sp>
      <p:sp>
        <p:nvSpPr>
          <p:cNvPr id="5" name="Title 4"/>
          <p:cNvSpPr>
            <a:spLocks noGrp="1"/>
          </p:cNvSpPr>
          <p:nvPr>
            <p:ph type="title"/>
          </p:nvPr>
        </p:nvSpPr>
        <p:spPr/>
        <p:txBody>
          <a:bodyPr>
            <a:normAutofit fontScale="90000"/>
          </a:bodyPr>
          <a:lstStyle/>
          <a:p>
            <a:br>
              <a:rPr lang="en-US" dirty="0"/>
            </a:br>
            <a:r>
              <a:rPr lang="en-US" dirty="0"/>
              <a:t>Potential key focus areas, continued</a:t>
            </a:r>
            <a:br>
              <a:rPr lang="en-US" dirty="0"/>
            </a:br>
            <a:endParaRPr lang="en-US" sz="3100" dirty="0"/>
          </a:p>
        </p:txBody>
      </p:sp>
      <p:sp>
        <p:nvSpPr>
          <p:cNvPr id="6" name="Rectangle 5"/>
          <p:cNvSpPr/>
          <p:nvPr/>
        </p:nvSpPr>
        <p:spPr>
          <a:xfrm>
            <a:off x="2286000" y="3105835"/>
            <a:ext cx="4572000" cy="646331"/>
          </a:xfrm>
          <a:prstGeom prst="rect">
            <a:avLst/>
          </a:prstGeom>
        </p:spPr>
        <p:txBody>
          <a:bodyPr>
            <a:spAutoFit/>
          </a:bodyPr>
          <a:lstStyle/>
          <a:p>
            <a:br>
              <a:rPr lang="en-US" dirty="0"/>
            </a:br>
            <a:endParaRPr lang="en-US" dirty="0"/>
          </a:p>
        </p:txBody>
      </p:sp>
    </p:spTree>
    <p:extLst>
      <p:ext uri="{BB962C8B-B14F-4D97-AF65-F5344CB8AC3E}">
        <p14:creationId xmlns:p14="http://schemas.microsoft.com/office/powerpoint/2010/main" val="210612029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1326</TotalTime>
  <Words>349</Words>
  <Application>Microsoft Office PowerPoint</Application>
  <PresentationFormat>On-screen Show (4:3)</PresentationFormat>
  <Paragraphs>81</Paragraphs>
  <Slides>11</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11</vt:i4>
      </vt:variant>
    </vt:vector>
  </HeadingPairs>
  <TitlesOfParts>
    <vt:vector size="20" baseType="lpstr">
      <vt:lpstr>Arial</vt:lpstr>
      <vt:lpstr>Calibri</vt:lpstr>
      <vt:lpstr>Lucida Sans Unicode</vt:lpstr>
      <vt:lpstr>Times New Roman</vt:lpstr>
      <vt:lpstr>Verdana</vt:lpstr>
      <vt:lpstr>Wingdings</vt:lpstr>
      <vt:lpstr>Wingdings 2</vt:lpstr>
      <vt:lpstr>Wingdings 3</vt:lpstr>
      <vt:lpstr>Concourse</vt:lpstr>
      <vt:lpstr>  The 2030 Agenda for Sustainable Development:  International Follow-up and Review Efforts to Ensure Effective Global Implementation   PSFN and FFCol Foresight Day 22 July 2016 </vt:lpstr>
      <vt:lpstr>The Sustainable Development Goals</vt:lpstr>
      <vt:lpstr>The 2030 Agenda for Sustainable Development</vt:lpstr>
      <vt:lpstr>Follow-up and Review</vt:lpstr>
      <vt:lpstr>INTOSAI and the A2030</vt:lpstr>
      <vt:lpstr>Role for Supreme Audit Institutions</vt:lpstr>
      <vt:lpstr>Types of work SAIs could do</vt:lpstr>
      <vt:lpstr>Assessing National Preparedness to Implement the SDGs</vt:lpstr>
      <vt:lpstr> Potential key focus areas, continued </vt:lpstr>
      <vt:lpstr> Potential key focus areas, continued </vt:lpstr>
      <vt:lpstr>PowerPoint Presentation</vt:lpstr>
    </vt:vector>
  </TitlesOfParts>
  <Company>GAO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GAO</dc:creator>
  <cp:lastModifiedBy>Clement Bezold</cp:lastModifiedBy>
  <cp:revision>225</cp:revision>
  <cp:lastPrinted>2016-04-11T09:32:53Z</cp:lastPrinted>
  <dcterms:created xsi:type="dcterms:W3CDTF">2012-07-09T11:57:50Z</dcterms:created>
  <dcterms:modified xsi:type="dcterms:W3CDTF">2016-07-25T19:48:28Z</dcterms:modified>
</cp:coreProperties>
</file>